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metadata/core-properties" Target="docProps/core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48" r:id="rId1"/>
  </p:sldMasterIdLst>
  <p:notesMasterIdLst>
    <p:notesMasterId r:id="rId17"/>
  </p:notesMasterIdLst>
  <p:sldIdLst>
    <p:sldId id="256" r:id="rId2"/>
    <p:sldId id="257" r:id="rId3"/>
    <p:sldId id="258" r:id="rId4"/>
    <p:sldId id="259" r:id="rId5"/>
    <p:sldId id="260" r:id="rId6"/>
    <p:sldId id="261" r:id="rId7"/>
    <p:sldId id="267" r:id="rId8"/>
    <p:sldId id="262" r:id="rId9"/>
    <p:sldId id="268" r:id="rId10"/>
    <p:sldId id="271" r:id="rId11"/>
    <p:sldId id="270" r:id="rId12"/>
    <p:sldId id="269" r:id="rId13"/>
    <p:sldId id="264" r:id="rId14"/>
    <p:sldId id="265" r:id="rId15"/>
    <p:sldId id="266" r:id="rId1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72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05D3A8-AC26-4346-B407-7EF1E165B2D5}" type="datetimeFigureOut">
              <a:rPr lang="en-US" smtClean="0"/>
              <a:t>6/19/2025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C2C7D-0BD3-4531-B970-947831FD8B4B}" type="slidenum">
              <a:rPr lang="en-US" smtClean="0"/>
              <a:t>‹#›</a:t>
            </a:fld>
            <a:endParaRPr lang="en-US"/>
          </a:p>
        </p:txBody>
      </p:sp>
    </p:spTree>
    <p:extLst>
      <p:ext uri="{BB962C8B-B14F-4D97-AF65-F5344CB8AC3E}">
        <p14:creationId xmlns:p14="http://schemas.microsoft.com/office/powerpoint/2010/main" val="3370445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C2C7D-0BD3-4531-B970-947831FD8B4B}" type="slidenum">
              <a:rPr lang="en-US" smtClean="0"/>
              <a:t>7</a:t>
            </a:fld>
            <a:endParaRPr lang="en-US"/>
          </a:p>
        </p:txBody>
      </p:sp>
    </p:spTree>
    <p:extLst>
      <p:ext uri="{BB962C8B-B14F-4D97-AF65-F5344CB8AC3E}">
        <p14:creationId xmlns:p14="http://schemas.microsoft.com/office/powerpoint/2010/main" val="3310804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lt-LT" smtClean="0"/>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20641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lt-LT" smtClean="0"/>
              <a:t>Spustelėję redag. ruoš. pavad. stilių</a:t>
            </a:r>
            <a:endParaRPr lang="en-US" dirty="0"/>
          </a:p>
        </p:txBody>
      </p:sp>
      <p:sp>
        <p:nvSpPr>
          <p:cNvPr id="3" name="Content Placeholder 2"/>
          <p:cNvSpPr>
            <a:spLocks noGrp="1"/>
          </p:cNvSpPr>
          <p:nvPr>
            <p:ph idx="1"/>
          </p:nvPr>
        </p:nvSpPr>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90793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lt-LT" smtClean="0"/>
              <a:t>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6/19/2025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21690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6/19/2025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594417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smtClean="0"/>
              <a:t>Redaguoti šablono teksto stilius</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smtClean="0"/>
              <a:t>Redaguoti šablono teksto stilius</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6/19/2025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9037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6/19/2025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15349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3690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508001" y="1123953"/>
            <a:ext cx="2890896" cy="958850"/>
          </a:xfrm>
        </p:spPr>
        <p:txBody>
          <a:bodyPr anchor="b">
            <a:normAutofit/>
          </a:bodyPr>
          <a:lstStyle>
            <a:lvl1pPr>
              <a:defRPr sz="1500"/>
            </a:lvl1pPr>
          </a:lstStyle>
          <a:p>
            <a:r>
              <a:rPr lang="lt-LT" smtClean="0"/>
              <a:t>Spustelėję redag. ruoš. pavad. stilių</a:t>
            </a:r>
            <a:endParaRPr lang="en-US" dirty="0"/>
          </a:p>
        </p:txBody>
      </p:sp>
      <p:sp>
        <p:nvSpPr>
          <p:cNvPr id="3" name="Content Placeholder 2"/>
          <p:cNvSpPr>
            <a:spLocks noGrp="1"/>
          </p:cNvSpPr>
          <p:nvPr>
            <p:ph idx="1"/>
          </p:nvPr>
        </p:nvSpPr>
        <p:spPr>
          <a:xfrm>
            <a:off x="3570346" y="386193"/>
            <a:ext cx="3385156" cy="4144828"/>
          </a:xfrm>
        </p:spPr>
        <p:txBody>
          <a:bodyPr>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Text Placeholder 3"/>
          <p:cNvSpPr>
            <a:spLocks noGrp="1"/>
          </p:cNvSpPr>
          <p:nvPr>
            <p:ph type="body" sz="half" idx="2"/>
          </p:nvPr>
        </p:nvSpPr>
        <p:spPr>
          <a:xfrm>
            <a:off x="508001" y="2082802"/>
            <a:ext cx="2890896" cy="1938337"/>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lt-LT" smtClean="0"/>
              <a:t>Redaguoti šablono teksto stilius</a:t>
            </a:r>
          </a:p>
        </p:txBody>
      </p:sp>
      <p:sp>
        <p:nvSpPr>
          <p:cNvPr id="5" name="Date Placeholder 4"/>
          <p:cNvSpPr>
            <a:spLocks noGrp="1"/>
          </p:cNvSpPr>
          <p:nvPr>
            <p:ph type="dt" sz="half" idx="10"/>
          </p:nvPr>
        </p:nvSpPr>
        <p:spPr/>
        <p:txBody>
          <a:bodyPr/>
          <a:lstStyle/>
          <a:p>
            <a:fld id="{42A54C80-263E-416B-A8E0-580EDEADCBDC}" type="datetimeFigureOut">
              <a:rPr lang="en-US" smtClean="0"/>
              <a:t>6/19/2025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663688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lt-LT" smtClean="0"/>
              <a:t>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smtClean="0"/>
              <a:pPr/>
              <a:t>6/19/2025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3606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lt-LT" smtClean="0"/>
              <a:t>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6/19/2025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22492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lt-LT" smtClean="0"/>
              <a:t>Spustelėję redag. ruoš. pavad. stilių</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lt-LT" smtClean="0"/>
              <a:t>Redaguoti šablono teksto stilius</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lt-LT" smtClean="0"/>
              <a:t>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6/19/2025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latin typeface="Arial"/>
              </a:rPr>
              <a:t>”</a:t>
            </a:r>
            <a:endParaRPr lang="en-US" sz="1350" dirty="0">
              <a:solidFill>
                <a:schemeClr val="accent1">
                  <a:lumMod val="60000"/>
                  <a:lumOff val="40000"/>
                </a:schemeClr>
              </a:solidFill>
              <a:latin typeface="Arial"/>
            </a:endParaRPr>
          </a:p>
        </p:txBody>
      </p:sp>
    </p:spTree>
    <p:extLst>
      <p:ext uri="{BB962C8B-B14F-4D97-AF65-F5344CB8AC3E}">
        <p14:creationId xmlns:p14="http://schemas.microsoft.com/office/powerpoint/2010/main" val="38930955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lt-LT" smtClean="0"/>
              <a:t>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6/19/2025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944508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lt-LT" smtClean="0"/>
              <a:t>Spustelėję redag. ruoš. pavad. stilių</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lt-LT" smtClean="0"/>
              <a:t>Redaguoti šablono teksto stilius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lt-LT" smtClean="0"/>
              <a:t>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6/19/2025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330515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lt-LT" smtClean="0"/>
              <a:t>Spustelėję redag. ruoš. pavad. stilių</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lt-LT" smtClean="0"/>
              <a:t>Redaguoti šablono teksto stilius</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lt-LT" smtClean="0"/>
              <a:t>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6/19/2025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48642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6/19/2025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1882127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0556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dirty="0"/>
              <a:pPr/>
              <a:t>6/19/2025</a:t>
            </a:fld>
            <a:endParaRPr lang="en-US" dirty="0"/>
          </a:p>
        </p:txBody>
      </p:sp>
      <p:sp>
        <p:nvSpPr>
          <p:cNvPr id="5" name="Footer Placeholder 4"/>
          <p:cNvSpPr>
            <a:spLocks noGrp="1"/>
          </p:cNvSpPr>
          <p:nvPr>
            <p:ph type="ftr" sz="quarter" idx="3"/>
          </p:nvPr>
        </p:nvSpPr>
        <p:spPr>
          <a:xfrm>
            <a:off x="508001"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78885837"/>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Lst>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PlaceHolder 1"/>
          <p:cNvSpPr>
            <a:spLocks noGrp="1"/>
          </p:cNvSpPr>
          <p:nvPr>
            <p:ph type="ctrTitle"/>
          </p:nvPr>
        </p:nvSpPr>
        <p:spPr>
          <a:xfrm>
            <a:off x="743040" y="657360"/>
            <a:ext cx="4952520" cy="1809360"/>
          </a:xfrm>
          <a:prstGeom prst="rect">
            <a:avLst/>
          </a:prstGeom>
          <a:noFill/>
          <a:ln w="0">
            <a:noFill/>
          </a:ln>
        </p:spPr>
        <p:txBody>
          <a:bodyPr lIns="91440" tIns="91440" rIns="91440" bIns="91440" anchor="b">
            <a:normAutofit fontScale="90000"/>
          </a:bodyPr>
          <a:lstStyle/>
          <a:p>
            <a:pPr indent="0">
              <a:lnSpc>
                <a:spcPct val="100000"/>
              </a:lnSpc>
              <a:buNone/>
              <a:tabLst>
                <a:tab pos="0" algn="l"/>
              </a:tabLst>
            </a:pPr>
            <a:r>
              <a:rPr lang="en" sz="5700" b="0" strike="noStrike" spc="-1">
                <a:solidFill>
                  <a:schemeClr val="dk1"/>
                </a:solidFill>
                <a:latin typeface="Inter"/>
                <a:ea typeface="Inter"/>
              </a:rPr>
              <a:t>Kabelių Palyginimas</a:t>
            </a:r>
            <a:endParaRPr lang="fr-FR" sz="5700" b="0" strike="noStrike" spc="-1">
              <a:solidFill>
                <a:schemeClr val="dk1"/>
              </a:solidFill>
              <a:latin typeface="Arial"/>
            </a:endParaRPr>
          </a:p>
        </p:txBody>
      </p:sp>
      <p:sp>
        <p:nvSpPr>
          <p:cNvPr id="74" name="PlaceHolder 2"/>
          <p:cNvSpPr>
            <a:spLocks noGrp="1"/>
          </p:cNvSpPr>
          <p:nvPr>
            <p:ph type="subTitle" idx="1"/>
          </p:nvPr>
        </p:nvSpPr>
        <p:spPr>
          <a:xfrm>
            <a:off x="819000" y="3867120"/>
            <a:ext cx="4885920" cy="5616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1600" b="0" strike="noStrike" spc="-1" dirty="0">
                <a:solidFill>
                  <a:schemeClr val="dk1"/>
                </a:solidFill>
                <a:latin typeface="DM Sans"/>
                <a:ea typeface="DM Sans"/>
              </a:rPr>
              <a:t>HDMI, VGA, DVI ir DisplayPort technologijų analizė.</a:t>
            </a:r>
            <a:endParaRPr lang="en-US" sz="1600" b="0" strike="noStrike" spc="-1" dirty="0">
              <a:solidFill>
                <a:srgbClr val="FFFFFF"/>
              </a:solidFill>
              <a:latin typeface="OpenSymbol"/>
            </a:endParaRPr>
          </a:p>
        </p:txBody>
      </p:sp>
      <p:pic>
        <p:nvPicPr>
          <p:cNvPr id="75" name="Google Shape;133;p27"/>
          <p:cNvPicPr/>
          <p:nvPr/>
        </p:nvPicPr>
        <p:blipFill>
          <a:blip r:embed="rId2"/>
          <a:srcRect l="38920" r="21373"/>
          <a:stretch/>
        </p:blipFill>
        <p:spPr>
          <a:xfrm>
            <a:off x="6079680" y="0"/>
            <a:ext cx="3063960" cy="5143320"/>
          </a:xfrm>
          <a:prstGeom prst="rect">
            <a:avLst/>
          </a:prstGeom>
          <a:ln w="0">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Google Shape;171;p30"/>
          <p:cNvPicPr/>
          <p:nvPr/>
        </p:nvPicPr>
        <p:blipFill>
          <a:blip r:embed="rId2"/>
          <a:srcRect l="27790" r="27785"/>
          <a:stretch/>
        </p:blipFill>
        <p:spPr>
          <a:xfrm>
            <a:off x="5716080" y="0"/>
            <a:ext cx="3427920" cy="6852354"/>
          </a:xfrm>
          <a:prstGeom prst="rect">
            <a:avLst/>
          </a:prstGeom>
          <a:ln w="0">
            <a:noFill/>
          </a:ln>
        </p:spPr>
      </p:pic>
      <p:sp>
        <p:nvSpPr>
          <p:cNvPr id="77" name="PlaceHolder 1"/>
          <p:cNvSpPr>
            <a:spLocks noGrp="1"/>
          </p:cNvSpPr>
          <p:nvPr>
            <p:ph type="title" idx="4294967295"/>
          </p:nvPr>
        </p:nvSpPr>
        <p:spPr>
          <a:xfrm>
            <a:off x="0" y="900113"/>
            <a:ext cx="4657725" cy="616453"/>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600" b="1" strike="noStrike" spc="-1" dirty="0">
                <a:solidFill>
                  <a:schemeClr val="dk1"/>
                </a:solidFill>
                <a:latin typeface="Inter"/>
                <a:ea typeface="Inter"/>
              </a:rPr>
              <a:t>Įžanga</a:t>
            </a:r>
            <a:endParaRPr lang="fr-FR" sz="2600" b="1" strike="noStrike" spc="-1" dirty="0">
              <a:solidFill>
                <a:schemeClr val="dk1"/>
              </a:solidFill>
              <a:latin typeface="Arial"/>
            </a:endParaRPr>
          </a:p>
        </p:txBody>
      </p:sp>
      <p:sp>
        <p:nvSpPr>
          <p:cNvPr id="78" name="PlaceHolder 2"/>
          <p:cNvSpPr>
            <a:spLocks noGrp="1"/>
          </p:cNvSpPr>
          <p:nvPr>
            <p:ph idx="4294967295"/>
          </p:nvPr>
        </p:nvSpPr>
        <p:spPr>
          <a:xfrm>
            <a:off x="0" y="1382751"/>
            <a:ext cx="4692650" cy="2738871"/>
          </a:xfrm>
          <a:prstGeom prst="rect">
            <a:avLst/>
          </a:prstGeom>
          <a:noFill/>
          <a:ln w="0">
            <a:noFill/>
          </a:ln>
        </p:spPr>
        <p:txBody>
          <a:bodyPr lIns="91440" tIns="91440" rIns="91440" bIns="91440" anchor="b">
            <a:noAutofit/>
          </a:bodyPr>
          <a:lstStyle/>
          <a:p>
            <a:r>
              <a:rPr lang="lt-LT" sz="1600" dirty="0">
                <a:latin typeface="DM Sans" pitchFamily="2" charset="0"/>
              </a:rPr>
              <a:t>Šiuolaikinėse multimedijos sistemose vaizdo kabeliai atlieka svarbų vaidmenį užtikrinant aukštos kokybės vaizdo ir garso perdavimą.</a:t>
            </a:r>
            <a:br>
              <a:rPr lang="lt-LT" sz="1600" dirty="0">
                <a:latin typeface="DM Sans" pitchFamily="2" charset="0"/>
              </a:rPr>
            </a:br>
            <a:r>
              <a:rPr lang="lt-LT" sz="1600" dirty="0">
                <a:latin typeface="DM Sans" pitchFamily="2" charset="0"/>
              </a:rPr>
              <a:t>Šioje prezentacijoje analizuojami keturi pagrindiniai kabelių tipai – </a:t>
            </a:r>
            <a:r>
              <a:rPr lang="lt-LT" sz="1600" b="1" dirty="0">
                <a:latin typeface="DM Sans" pitchFamily="2" charset="0"/>
              </a:rPr>
              <a:t>HDMI</a:t>
            </a:r>
            <a:r>
              <a:rPr lang="lt-LT" sz="1600" dirty="0">
                <a:latin typeface="DM Sans" pitchFamily="2" charset="0"/>
              </a:rPr>
              <a:t>, </a:t>
            </a:r>
            <a:r>
              <a:rPr lang="lt-LT" sz="1600" b="1" dirty="0">
                <a:latin typeface="DM Sans" pitchFamily="2" charset="0"/>
              </a:rPr>
              <a:t>VGA</a:t>
            </a:r>
            <a:r>
              <a:rPr lang="lt-LT" sz="1600" dirty="0">
                <a:latin typeface="DM Sans" pitchFamily="2" charset="0"/>
              </a:rPr>
              <a:t>, </a:t>
            </a:r>
            <a:r>
              <a:rPr lang="lt-LT" sz="1600" b="1" dirty="0">
                <a:latin typeface="DM Sans" pitchFamily="2" charset="0"/>
              </a:rPr>
              <a:t>DVI</a:t>
            </a:r>
            <a:r>
              <a:rPr lang="lt-LT" sz="1600" dirty="0">
                <a:latin typeface="DM Sans" pitchFamily="2" charset="0"/>
              </a:rPr>
              <a:t> ir </a:t>
            </a:r>
            <a:r>
              <a:rPr lang="lt-LT" sz="1600" b="1" dirty="0">
                <a:latin typeface="DM Sans" pitchFamily="2" charset="0"/>
              </a:rPr>
              <a:t>DisplayPort</a:t>
            </a:r>
            <a:r>
              <a:rPr lang="lt-LT" sz="1600" dirty="0">
                <a:latin typeface="DM Sans" pitchFamily="2" charset="0"/>
              </a:rPr>
              <a:t> – apžvelgiant jų istoriją, technines galimybes, naudojimo sritis bei ateities perspektyvas.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PlaceHolder 1"/>
          <p:cNvSpPr>
            <a:spLocks noGrp="1"/>
          </p:cNvSpPr>
          <p:nvPr>
            <p:ph type="subTitle" idx="4294967295"/>
          </p:nvPr>
        </p:nvSpPr>
        <p:spPr>
          <a:xfrm>
            <a:off x="-356839" y="2601954"/>
            <a:ext cx="4145486" cy="428625"/>
          </a:xfrm>
          <a:prstGeom prst="rect">
            <a:avLst/>
          </a:prstGeom>
          <a:noFill/>
          <a:ln w="0">
            <a:noFill/>
          </a:ln>
        </p:spPr>
        <p:txBody>
          <a:bodyPr lIns="91440" tIns="91440" rIns="91440" bIns="91440" anchor="b">
            <a:noAutofit/>
          </a:bodyPr>
          <a:lstStyle/>
          <a:p>
            <a:pPr algn="ctr"/>
            <a:r>
              <a:rPr lang="en-US" sz="1800" b="0" strike="noStrike" spc="-1" dirty="0" err="1">
                <a:solidFill>
                  <a:schemeClr val="dk1"/>
                </a:solidFill>
                <a:latin typeface="DM Sans"/>
                <a:ea typeface="DM Sans"/>
              </a:rPr>
              <a:t>Hdmi</a:t>
            </a:r>
            <a:r>
              <a:rPr lang="en-US" sz="1800" b="0" strike="noStrike" spc="-1" dirty="0">
                <a:solidFill>
                  <a:schemeClr val="dk1"/>
                </a:solidFill>
                <a:latin typeface="DM Sans"/>
                <a:ea typeface="DM Sans"/>
              </a:rPr>
              <a:t>, </a:t>
            </a:r>
            <a:r>
              <a:rPr lang="en-US" sz="1800" b="0" strike="noStrike" spc="-1" dirty="0" err="1">
                <a:solidFill>
                  <a:schemeClr val="dk1"/>
                </a:solidFill>
                <a:latin typeface="DM Sans"/>
                <a:ea typeface="DM Sans"/>
              </a:rPr>
              <a:t>Displayport</a:t>
            </a:r>
            <a:r>
              <a:rPr lang="en-US" sz="1800" b="0" strike="noStrike" spc="-1" dirty="0">
                <a:solidFill>
                  <a:schemeClr val="dk1"/>
                </a:solidFill>
                <a:latin typeface="DM Sans"/>
                <a:ea typeface="DM Sans"/>
              </a:rPr>
              <a:t>, VGA, DVI</a:t>
            </a:r>
          </a:p>
        </p:txBody>
      </p:sp>
      <p:sp>
        <p:nvSpPr>
          <p:cNvPr id="80" name="PlaceHolder 2"/>
          <p:cNvSpPr>
            <a:spLocks noGrp="1"/>
          </p:cNvSpPr>
          <p:nvPr>
            <p:ph type="title" idx="4294967295"/>
          </p:nvPr>
        </p:nvSpPr>
        <p:spPr>
          <a:xfrm>
            <a:off x="283051" y="855121"/>
            <a:ext cx="3033132" cy="1057275"/>
          </a:xfrm>
          <a:prstGeom prst="rect">
            <a:avLst/>
          </a:prstGeom>
          <a:noFill/>
          <a:ln w="0">
            <a:noFill/>
          </a:ln>
        </p:spPr>
        <p:txBody>
          <a:bodyPr lIns="91440" tIns="91440" rIns="91440" bIns="91440" anchor="ctr">
            <a:normAutofit/>
          </a:bodyPr>
          <a:lstStyle/>
          <a:p>
            <a:pPr indent="0">
              <a:lnSpc>
                <a:spcPct val="100000"/>
              </a:lnSpc>
              <a:buNone/>
              <a:tabLst>
                <a:tab pos="0" algn="l"/>
              </a:tabLst>
            </a:pPr>
            <a:r>
              <a:rPr lang="en" sz="4000" b="0" strike="noStrike" spc="-1" dirty="0">
                <a:solidFill>
                  <a:schemeClr val="dk1"/>
                </a:solidFill>
                <a:latin typeface="Inter"/>
                <a:ea typeface="Inter"/>
              </a:rPr>
              <a:t>Kabelių tipai</a:t>
            </a:r>
            <a:endParaRPr lang="fr-FR" sz="4000" b="0" strike="noStrike" spc="-1" dirty="0">
              <a:solidFill>
                <a:schemeClr val="dk1"/>
              </a:solidFill>
              <a:latin typeface="Arial"/>
            </a:endParaRPr>
          </a:p>
        </p:txBody>
      </p:sp>
      <p:pic>
        <p:nvPicPr>
          <p:cNvPr id="1026" name="Picture 2">
            <a:extLst>
              <a:ext uri="{FF2B5EF4-FFF2-40B4-BE49-F238E27FC236}">
                <a16:creationId xmlns:a16="http://schemas.microsoft.com/office/drawing/2014/main" id="{D26052B5-D6E5-BD8D-79E2-71E98DD7DB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0011"/>
          <a:stretch>
            <a:fillRect/>
          </a:stretch>
        </p:blipFill>
        <p:spPr bwMode="auto">
          <a:xfrm>
            <a:off x="3537571" y="1107687"/>
            <a:ext cx="4120529" cy="329596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1E35604-CB3A-275E-E833-5566212594A5}"/>
              </a:ext>
            </a:extLst>
          </p:cNvPr>
          <p:cNvSpPr txBox="1"/>
          <p:nvPr/>
        </p:nvSpPr>
        <p:spPr>
          <a:xfrm>
            <a:off x="4255202" y="1383759"/>
            <a:ext cx="965200" cy="379146"/>
          </a:xfrm>
          <a:prstGeom prst="rect">
            <a:avLst/>
          </a:prstGeom>
          <a:noFill/>
        </p:spPr>
        <p:txBody>
          <a:bodyPr wrap="square" rtlCol="0">
            <a:spAutoFit/>
          </a:bodyPr>
          <a:lstStyle/>
          <a:p>
            <a:r>
              <a:rPr lang="en-US" dirty="0">
                <a:latin typeface="Aptos" panose="020B0004020202020204" pitchFamily="34" charset="0"/>
              </a:rPr>
              <a:t>VGA</a:t>
            </a:r>
          </a:p>
        </p:txBody>
      </p:sp>
      <p:sp>
        <p:nvSpPr>
          <p:cNvPr id="4" name="TextBox 3">
            <a:extLst>
              <a:ext uri="{FF2B5EF4-FFF2-40B4-BE49-F238E27FC236}">
                <a16:creationId xmlns:a16="http://schemas.microsoft.com/office/drawing/2014/main" id="{016D4DAF-B6F2-BE06-37E1-D63EBFD5D633}"/>
              </a:ext>
            </a:extLst>
          </p:cNvPr>
          <p:cNvSpPr txBox="1"/>
          <p:nvPr/>
        </p:nvSpPr>
        <p:spPr>
          <a:xfrm>
            <a:off x="6180387" y="1654344"/>
            <a:ext cx="869950" cy="369332"/>
          </a:xfrm>
          <a:prstGeom prst="rect">
            <a:avLst/>
          </a:prstGeom>
          <a:noFill/>
        </p:spPr>
        <p:txBody>
          <a:bodyPr wrap="square" rtlCol="0">
            <a:spAutoFit/>
          </a:bodyPr>
          <a:lstStyle/>
          <a:p>
            <a:r>
              <a:rPr lang="en-US" dirty="0">
                <a:latin typeface="Aptos" panose="020B0004020202020204" pitchFamily="34" charset="0"/>
              </a:rPr>
              <a:t>HDMI</a:t>
            </a:r>
          </a:p>
        </p:txBody>
      </p:sp>
      <p:sp>
        <p:nvSpPr>
          <p:cNvPr id="5" name="TextBox 4">
            <a:extLst>
              <a:ext uri="{FF2B5EF4-FFF2-40B4-BE49-F238E27FC236}">
                <a16:creationId xmlns:a16="http://schemas.microsoft.com/office/drawing/2014/main" id="{216CA906-1BB4-6EF2-F678-D284A4768CF9}"/>
              </a:ext>
            </a:extLst>
          </p:cNvPr>
          <p:cNvSpPr txBox="1"/>
          <p:nvPr/>
        </p:nvSpPr>
        <p:spPr>
          <a:xfrm>
            <a:off x="5791200" y="4365709"/>
            <a:ext cx="996950" cy="369332"/>
          </a:xfrm>
          <a:prstGeom prst="rect">
            <a:avLst/>
          </a:prstGeom>
          <a:noFill/>
        </p:spPr>
        <p:txBody>
          <a:bodyPr wrap="square" rtlCol="0">
            <a:spAutoFit/>
          </a:bodyPr>
          <a:lstStyle/>
          <a:p>
            <a:r>
              <a:rPr lang="en-US" dirty="0">
                <a:latin typeface="Aptos" panose="020B0004020202020204" pitchFamily="34" charset="0"/>
              </a:rPr>
              <a:t>DVI</a:t>
            </a:r>
          </a:p>
        </p:txBody>
      </p:sp>
      <p:sp>
        <p:nvSpPr>
          <p:cNvPr id="6" name="TextBox 5">
            <a:extLst>
              <a:ext uri="{FF2B5EF4-FFF2-40B4-BE49-F238E27FC236}">
                <a16:creationId xmlns:a16="http://schemas.microsoft.com/office/drawing/2014/main" id="{43C67791-EAB1-195A-8C9A-404495B933F5}"/>
              </a:ext>
            </a:extLst>
          </p:cNvPr>
          <p:cNvSpPr txBox="1"/>
          <p:nvPr/>
        </p:nvSpPr>
        <p:spPr>
          <a:xfrm>
            <a:off x="2722475" y="4169233"/>
            <a:ext cx="1423011" cy="369332"/>
          </a:xfrm>
          <a:prstGeom prst="rect">
            <a:avLst/>
          </a:prstGeom>
          <a:noFill/>
        </p:spPr>
        <p:txBody>
          <a:bodyPr wrap="square" rtlCol="0">
            <a:spAutoFit/>
          </a:bodyPr>
          <a:lstStyle/>
          <a:p>
            <a:r>
              <a:rPr lang="en-US" dirty="0">
                <a:latin typeface="Aptos" panose="020B0004020202020204" pitchFamily="34" charset="0"/>
              </a:rPr>
              <a:t>DisplayPort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Google Shape;171;p30"/>
          <p:cNvPicPr/>
          <p:nvPr/>
        </p:nvPicPr>
        <p:blipFill>
          <a:blip r:embed="rId2" cstate="print">
            <a:extLst>
              <a:ext uri="{28A0092B-C50C-407E-A947-70E740481C1C}">
                <a14:useLocalDpi xmlns:a14="http://schemas.microsoft.com/office/drawing/2010/main" val="0"/>
              </a:ext>
            </a:extLst>
          </a:blip>
          <a:srcRect l="16676" r="16676"/>
          <a:stretch/>
        </p:blipFill>
        <p:spPr>
          <a:xfrm rot="17949658">
            <a:off x="5049147" y="205937"/>
            <a:ext cx="2843096" cy="4686748"/>
          </a:xfrm>
          <a:prstGeom prst="rect">
            <a:avLst/>
          </a:prstGeom>
          <a:ln w="0">
            <a:noFill/>
          </a:ln>
        </p:spPr>
      </p:pic>
      <p:sp>
        <p:nvSpPr>
          <p:cNvPr id="83" name="PlaceHolder 1"/>
          <p:cNvSpPr>
            <a:spLocks noGrp="1"/>
          </p:cNvSpPr>
          <p:nvPr>
            <p:ph type="title" idx="4294967295"/>
          </p:nvPr>
        </p:nvSpPr>
        <p:spPr>
          <a:xfrm>
            <a:off x="0" y="447675"/>
            <a:ext cx="4657725" cy="1447800"/>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600" b="1" strike="noStrike" spc="-1" dirty="0">
                <a:solidFill>
                  <a:schemeClr val="dk1"/>
                </a:solidFill>
                <a:latin typeface="Inter"/>
                <a:ea typeface="Inter"/>
              </a:rPr>
              <a:t>HDMI apžvalga</a:t>
            </a:r>
            <a:endParaRPr lang="fr-FR" sz="2600" b="1" strike="noStrike" spc="-1" dirty="0">
              <a:solidFill>
                <a:schemeClr val="dk1"/>
              </a:solidFill>
              <a:latin typeface="Arial"/>
            </a:endParaRPr>
          </a:p>
        </p:txBody>
      </p:sp>
      <p:sp>
        <p:nvSpPr>
          <p:cNvPr id="3" name="Content Placeholder 2">
            <a:extLst>
              <a:ext uri="{FF2B5EF4-FFF2-40B4-BE49-F238E27FC236}">
                <a16:creationId xmlns:a16="http://schemas.microsoft.com/office/drawing/2014/main" id="{D288BF73-58B2-6F0D-B561-7C441D010B07}"/>
              </a:ext>
            </a:extLst>
          </p:cNvPr>
          <p:cNvSpPr>
            <a:spLocks noGrp="1" noChangeArrowheads="1"/>
          </p:cNvSpPr>
          <p:nvPr>
            <p:ph idx="4294967295"/>
          </p:nvPr>
        </p:nvSpPr>
        <p:spPr bwMode="auto">
          <a:xfrm>
            <a:off x="0" y="1416050"/>
            <a:ext cx="4657725" cy="280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DM Sans" pitchFamily="2" charset="0"/>
              </a:rPr>
              <a:t>HDMI (High-Definition Multimedia Interface) </a:t>
            </a:r>
            <a:r>
              <a:rPr kumimoji="0" lang="en-US" altLang="en-US" sz="1600" b="0" i="0" u="none" strike="noStrike" cap="none" normalizeH="0" baseline="0" dirty="0" err="1">
                <a:ln>
                  <a:noFill/>
                </a:ln>
                <a:solidFill>
                  <a:schemeClr val="tx1"/>
                </a:solidFill>
                <a:effectLst/>
                <a:latin typeface="DM Sans" pitchFamily="2" charset="0"/>
              </a:rPr>
              <a:t>yra</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skaitmeninė</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sąsaja</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sukurta</a:t>
            </a:r>
            <a:r>
              <a:rPr kumimoji="0" lang="en-US" altLang="en-US" sz="1600" b="0" i="0" u="none" strike="noStrike" cap="none" normalizeH="0" baseline="0" dirty="0">
                <a:ln>
                  <a:noFill/>
                </a:ln>
                <a:solidFill>
                  <a:schemeClr val="tx1"/>
                </a:solidFill>
                <a:effectLst/>
                <a:latin typeface="DM Sans" pitchFamily="2" charset="0"/>
              </a:rPr>
              <a:t> 2003 m. </a:t>
            </a:r>
            <a:r>
              <a:rPr kumimoji="0" lang="en-US" altLang="en-US" sz="1600" b="0" i="0" u="none" strike="noStrike" cap="none" normalizeH="0" baseline="0" dirty="0" err="1">
                <a:ln>
                  <a:noFill/>
                </a:ln>
                <a:solidFill>
                  <a:schemeClr val="tx1"/>
                </a:solidFill>
                <a:effectLst/>
                <a:latin typeface="DM Sans" pitchFamily="2" charset="0"/>
              </a:rPr>
              <a:t>konsorciumo</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kuriame</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dalyvavo</a:t>
            </a:r>
            <a:r>
              <a:rPr kumimoji="0" lang="en-US" altLang="en-US" sz="1600" b="0" i="0" u="none" strike="noStrike" cap="none" normalizeH="0" baseline="0" dirty="0">
                <a:ln>
                  <a:noFill/>
                </a:ln>
                <a:solidFill>
                  <a:schemeClr val="tx1"/>
                </a:solidFill>
                <a:effectLst/>
                <a:latin typeface="DM Sans" pitchFamily="2" charset="0"/>
              </a:rPr>
              <a:t> Sony, Panasonic, Philips </a:t>
            </a:r>
            <a:r>
              <a:rPr kumimoji="0" lang="en-US" altLang="en-US" sz="1600" b="0" i="0" u="none" strike="noStrike" cap="none" normalizeH="0" baseline="0" dirty="0" err="1">
                <a:ln>
                  <a:noFill/>
                </a:ln>
                <a:solidFill>
                  <a:schemeClr val="tx1"/>
                </a:solidFill>
                <a:effectLst/>
                <a:latin typeface="DM Sans" pitchFamily="2" charset="0"/>
              </a:rPr>
              <a:t>ir</a:t>
            </a:r>
            <a:r>
              <a:rPr kumimoji="0" lang="en-US" altLang="en-US" sz="1600" b="0" i="0" u="none" strike="noStrike" cap="none" normalizeH="0" baseline="0" dirty="0">
                <a:ln>
                  <a:noFill/>
                </a:ln>
                <a:solidFill>
                  <a:schemeClr val="tx1"/>
                </a:solidFill>
                <a:effectLst/>
                <a:latin typeface="DM Sans" pitchFamily="2" charset="0"/>
              </a:rPr>
              <a:t> kt.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DM Sans" pitchFamily="2" charset="0"/>
              </a:rPr>
              <a:t>Ji </a:t>
            </a:r>
            <a:r>
              <a:rPr kumimoji="0" lang="en-US" altLang="en-US" sz="1600" b="0" i="0" u="none" strike="noStrike" cap="none" normalizeH="0" baseline="0" dirty="0" err="1">
                <a:ln>
                  <a:noFill/>
                </a:ln>
                <a:solidFill>
                  <a:schemeClr val="tx1"/>
                </a:solidFill>
                <a:effectLst/>
                <a:latin typeface="DM Sans" pitchFamily="2" charset="0"/>
              </a:rPr>
              <a:t>leidžia</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vienu</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kabeliu</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perduoti</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aukštos</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raiškos</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vaizdą</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1" i="0" u="none" strike="noStrike" cap="none" normalizeH="0" baseline="0" dirty="0" err="1">
                <a:ln>
                  <a:noFill/>
                </a:ln>
                <a:solidFill>
                  <a:schemeClr val="tx1"/>
                </a:solidFill>
                <a:effectLst/>
                <a:latin typeface="DM Sans" pitchFamily="2" charset="0"/>
              </a:rPr>
              <a:t>ir</a:t>
            </a:r>
            <a:r>
              <a:rPr kumimoji="0" lang="en-US" altLang="en-US" sz="1600" b="1" i="0" u="none" strike="noStrike" cap="none" normalizeH="0" baseline="0" dirty="0">
                <a:ln>
                  <a:noFill/>
                </a:ln>
                <a:solidFill>
                  <a:schemeClr val="tx1"/>
                </a:solidFill>
                <a:effectLst/>
                <a:latin typeface="DM Sans" pitchFamily="2" charset="0"/>
              </a:rPr>
              <a:t> </a:t>
            </a:r>
            <a:r>
              <a:rPr kumimoji="0" lang="en-US" altLang="en-US" sz="1600" b="1" i="0" u="none" strike="noStrike" cap="none" normalizeH="0" baseline="0" dirty="0" err="1">
                <a:ln>
                  <a:noFill/>
                </a:ln>
                <a:solidFill>
                  <a:schemeClr val="tx1"/>
                </a:solidFill>
                <a:effectLst/>
                <a:latin typeface="DM Sans" pitchFamily="2" charset="0"/>
              </a:rPr>
              <a:t>garsą</a:t>
            </a:r>
            <a:r>
              <a:rPr kumimoji="0" lang="en-US" altLang="en-US" sz="1600" b="0" i="0" u="none" strike="noStrike" cap="none" normalizeH="0" baseline="0" dirty="0">
                <a:ln>
                  <a:noFill/>
                </a:ln>
                <a:solidFill>
                  <a:schemeClr val="tx1"/>
                </a:solidFill>
                <a:effectLst/>
                <a:latin typeface="DM Sans" pitchFamily="2"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err="1">
                <a:ln>
                  <a:noFill/>
                </a:ln>
                <a:solidFill>
                  <a:schemeClr val="tx1"/>
                </a:solidFill>
                <a:effectLst/>
                <a:latin typeface="DM Sans" pitchFamily="2" charset="0"/>
              </a:rPr>
              <a:t>Palaiko</a:t>
            </a:r>
            <a:r>
              <a:rPr kumimoji="0" lang="en-US" altLang="en-US" sz="1600" b="0" i="0" u="none" strike="noStrike" cap="none" normalizeH="0" baseline="0" dirty="0">
                <a:ln>
                  <a:noFill/>
                </a:ln>
                <a:solidFill>
                  <a:schemeClr val="tx1"/>
                </a:solidFill>
                <a:effectLst/>
                <a:latin typeface="DM Sans" pitchFamily="2" charset="0"/>
              </a:rPr>
              <a:t> 4K, 8K </a:t>
            </a:r>
            <a:r>
              <a:rPr kumimoji="0" lang="en-US" altLang="en-US" sz="1600" b="0" i="0" u="none" strike="noStrike" cap="none" normalizeH="0" baseline="0" dirty="0" err="1">
                <a:ln>
                  <a:noFill/>
                </a:ln>
                <a:solidFill>
                  <a:schemeClr val="tx1"/>
                </a:solidFill>
                <a:effectLst/>
                <a:latin typeface="DM Sans" pitchFamily="2" charset="0"/>
              </a:rPr>
              <a:t>raiškas</a:t>
            </a:r>
            <a:r>
              <a:rPr kumimoji="0" lang="en-US" altLang="en-US" sz="1600" b="0" i="0" u="none" strike="noStrike" cap="none" normalizeH="0" baseline="0" dirty="0">
                <a:ln>
                  <a:noFill/>
                </a:ln>
                <a:solidFill>
                  <a:schemeClr val="tx1"/>
                </a:solidFill>
                <a:effectLst/>
                <a:latin typeface="DM Sans" pitchFamily="2" charset="0"/>
              </a:rPr>
              <a:t>, HDR, </a:t>
            </a:r>
            <a:r>
              <a:rPr kumimoji="0" lang="en-US" altLang="en-US" sz="1600" b="0" i="0" u="none" strike="noStrike" cap="none" normalizeH="0" baseline="0" dirty="0" err="1">
                <a:ln>
                  <a:noFill/>
                </a:ln>
                <a:solidFill>
                  <a:schemeClr val="tx1"/>
                </a:solidFill>
                <a:effectLst/>
                <a:latin typeface="DM Sans" pitchFamily="2" charset="0"/>
              </a:rPr>
              <a:t>eARC</a:t>
            </a:r>
            <a:r>
              <a:rPr kumimoji="0" lang="en-US" altLang="en-US" sz="1600" b="0" i="0" u="none" strike="noStrike" cap="none" normalizeH="0" baseline="0" dirty="0">
                <a:ln>
                  <a:noFill/>
                </a:ln>
                <a:solidFill>
                  <a:schemeClr val="tx1"/>
                </a:solidFill>
                <a:effectLst/>
                <a:latin typeface="DM Sans" pitchFamily="2" charset="0"/>
              </a:rPr>
              <a:t>, VRR (</a:t>
            </a:r>
            <a:r>
              <a:rPr kumimoji="0" lang="en-US" altLang="en-US" sz="1600" b="0" i="0" u="none" strike="noStrike" cap="none" normalizeH="0" baseline="0" dirty="0" err="1">
                <a:ln>
                  <a:noFill/>
                </a:ln>
                <a:solidFill>
                  <a:schemeClr val="tx1"/>
                </a:solidFill>
                <a:effectLst/>
                <a:latin typeface="DM Sans" pitchFamily="2" charset="0"/>
              </a:rPr>
              <a:t>priklausomai</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nuo</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versijos</a:t>
            </a:r>
            <a:r>
              <a:rPr kumimoji="0" lang="en-US" altLang="en-US" sz="1600" b="0" i="0" u="none" strike="noStrike" cap="none" normalizeH="0" baseline="0" dirty="0">
                <a:ln>
                  <a:noFill/>
                </a:ln>
                <a:solidFill>
                  <a:schemeClr val="tx1"/>
                </a:solidFill>
                <a:effectLst/>
                <a:latin typeface="DM Sans" pitchFamily="2"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err="1">
                <a:ln>
                  <a:noFill/>
                </a:ln>
                <a:solidFill>
                  <a:schemeClr val="tx1"/>
                </a:solidFill>
                <a:effectLst/>
                <a:latin typeface="DM Sans" pitchFamily="2" charset="0"/>
              </a:rPr>
              <a:t>Ši</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sąsaja</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plačiausiai</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naudojama</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televizoriuose</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žaidimų</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konsolėse</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kompiuteriuose</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ir</a:t>
            </a:r>
            <a:r>
              <a:rPr kumimoji="0" lang="en-US" altLang="en-US" sz="1600" b="0" i="0" u="none" strike="noStrike" cap="none" normalizeH="0" baseline="0" dirty="0">
                <a:ln>
                  <a:noFill/>
                </a:ln>
                <a:solidFill>
                  <a:schemeClr val="tx1"/>
                </a:solidFill>
                <a:effectLst/>
                <a:latin typeface="DM Sans" pitchFamily="2" charset="0"/>
              </a:rPr>
              <a:t> AV </a:t>
            </a:r>
            <a:r>
              <a:rPr kumimoji="0" lang="en-US" altLang="en-US" sz="1600" b="0" i="0" u="none" strike="noStrike" cap="none" normalizeH="0" baseline="0" dirty="0" err="1">
                <a:ln>
                  <a:noFill/>
                </a:ln>
                <a:solidFill>
                  <a:schemeClr val="tx1"/>
                </a:solidFill>
                <a:effectLst/>
                <a:latin typeface="DM Sans" pitchFamily="2" charset="0"/>
              </a:rPr>
              <a:t>įrangoje</a:t>
            </a:r>
            <a:r>
              <a:rPr kumimoji="0" lang="en-US" altLang="en-US" sz="1600" b="0" i="0" u="none" strike="noStrike" cap="none" normalizeH="0" baseline="0" dirty="0">
                <a:ln>
                  <a:noFill/>
                </a:ln>
                <a:solidFill>
                  <a:schemeClr val="tx1"/>
                </a:solidFill>
                <a:effectLst/>
                <a:latin typeface="DM Sans" pitchFamily="2" charset="0"/>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PlaceHolder 1"/>
          <p:cNvSpPr>
            <a:spLocks noGrp="1"/>
          </p:cNvSpPr>
          <p:nvPr>
            <p:ph type="title" idx="4294967295"/>
          </p:nvPr>
        </p:nvSpPr>
        <p:spPr>
          <a:xfrm>
            <a:off x="952500" y="566738"/>
            <a:ext cx="8191500" cy="695325"/>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600" b="1" strike="noStrike" spc="-1" dirty="0">
                <a:solidFill>
                  <a:schemeClr val="dk1"/>
                </a:solidFill>
                <a:latin typeface="Inter"/>
                <a:ea typeface="Inter"/>
              </a:rPr>
              <a:t>VGA apžvalga</a:t>
            </a:r>
            <a:endParaRPr lang="fr-FR" sz="2600" b="1" strike="noStrike" spc="-1" dirty="0">
              <a:solidFill>
                <a:schemeClr val="dk1"/>
              </a:solidFill>
              <a:latin typeface="Arial"/>
            </a:endParaRPr>
          </a:p>
        </p:txBody>
      </p:sp>
      <p:sp>
        <p:nvSpPr>
          <p:cNvPr id="6" name="Rectangle 8">
            <a:extLst>
              <a:ext uri="{FF2B5EF4-FFF2-40B4-BE49-F238E27FC236}">
                <a16:creationId xmlns:a16="http://schemas.microsoft.com/office/drawing/2014/main" id="{C18A2586-EDAD-F513-C04B-A5E81A081C21}"/>
              </a:ext>
            </a:extLst>
          </p:cNvPr>
          <p:cNvSpPr>
            <a:spLocks noGrp="1" noChangeArrowheads="1"/>
          </p:cNvSpPr>
          <p:nvPr>
            <p:ph type="subTitle" idx="4294967295"/>
          </p:nvPr>
        </p:nvSpPr>
        <p:spPr bwMode="auto">
          <a:xfrm>
            <a:off x="3781425" y="2309813"/>
            <a:ext cx="5362575" cy="230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DM Sans" pitchFamily="2" charset="0"/>
              </a:rPr>
              <a:t>VGA (Video Graphics Array) </a:t>
            </a:r>
            <a:r>
              <a:rPr kumimoji="0" lang="en-US" altLang="en-US" sz="1600" b="0" i="0" u="none" strike="noStrike" cap="none" normalizeH="0" baseline="0" dirty="0" err="1">
                <a:ln>
                  <a:noFill/>
                </a:ln>
                <a:solidFill>
                  <a:schemeClr val="tx1"/>
                </a:solidFill>
                <a:effectLst/>
                <a:latin typeface="DM Sans" pitchFamily="2" charset="0"/>
              </a:rPr>
              <a:t>yra</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1" i="0" u="none" strike="noStrike" cap="none" normalizeH="0" baseline="0" dirty="0" err="1">
                <a:ln>
                  <a:noFill/>
                </a:ln>
                <a:solidFill>
                  <a:schemeClr val="tx1"/>
                </a:solidFill>
                <a:effectLst/>
                <a:latin typeface="DM Sans" pitchFamily="2" charset="0"/>
              </a:rPr>
              <a:t>analoginė</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vaizdo</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sąsaja</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pristatyta</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1" i="0" u="none" strike="noStrike" cap="none" normalizeH="0" baseline="0" dirty="0">
                <a:ln>
                  <a:noFill/>
                </a:ln>
                <a:solidFill>
                  <a:schemeClr val="tx1"/>
                </a:solidFill>
                <a:effectLst/>
                <a:latin typeface="DM Sans" pitchFamily="2" charset="0"/>
              </a:rPr>
              <a:t>1987 m.</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kompanijos</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1" i="0" u="none" strike="noStrike" cap="none" normalizeH="0" baseline="0" dirty="0">
                <a:ln>
                  <a:noFill/>
                </a:ln>
                <a:solidFill>
                  <a:schemeClr val="tx1"/>
                </a:solidFill>
                <a:effectLst/>
                <a:latin typeface="DM Sans" pitchFamily="2" charset="0"/>
              </a:rPr>
              <a:t>IBM</a:t>
            </a:r>
            <a:r>
              <a:rPr kumimoji="0" lang="en-US" altLang="en-US" sz="1600" b="0" i="0" u="none" strike="noStrike" cap="none" normalizeH="0" baseline="0" dirty="0">
                <a:ln>
                  <a:noFill/>
                </a:ln>
                <a:solidFill>
                  <a:schemeClr val="tx1"/>
                </a:solidFill>
                <a:effectLst/>
                <a:latin typeface="DM Sans" pitchFamily="2"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err="1">
                <a:ln>
                  <a:noFill/>
                </a:ln>
                <a:solidFill>
                  <a:schemeClr val="tx1"/>
                </a:solidFill>
                <a:effectLst/>
                <a:latin typeface="DM Sans" pitchFamily="2" charset="0"/>
              </a:rPr>
              <a:t>Palaikoma</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raiška</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priklauso</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nuo</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signalo</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kokybės</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ir</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kabelio</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ilgio</a:t>
            </a:r>
            <a:r>
              <a:rPr kumimoji="0" lang="en-US" altLang="en-US" sz="1600" b="0" i="0" u="none" strike="noStrike" cap="none" normalizeH="0" baseline="0" dirty="0">
                <a:ln>
                  <a:noFill/>
                </a:ln>
                <a:solidFill>
                  <a:schemeClr val="tx1"/>
                </a:solidFill>
                <a:effectLst/>
                <a:latin typeface="DM Sans" pitchFamily="2" charset="0"/>
              </a:rPr>
              <a:t> – </a:t>
            </a:r>
            <a:r>
              <a:rPr kumimoji="0" lang="en-US" altLang="en-US" sz="1600" b="0" i="0" u="none" strike="noStrike" cap="none" normalizeH="0" baseline="0" dirty="0" err="1">
                <a:ln>
                  <a:noFill/>
                </a:ln>
                <a:solidFill>
                  <a:schemeClr val="tx1"/>
                </a:solidFill>
                <a:effectLst/>
                <a:latin typeface="DM Sans" pitchFamily="2" charset="0"/>
              </a:rPr>
              <a:t>iki</a:t>
            </a:r>
            <a:r>
              <a:rPr kumimoji="0" lang="en-US" altLang="en-US" sz="1600" b="0" i="0" u="none" strike="noStrike" cap="none" normalizeH="0" baseline="0" dirty="0">
                <a:ln>
                  <a:noFill/>
                </a:ln>
                <a:solidFill>
                  <a:schemeClr val="tx1"/>
                </a:solidFill>
                <a:effectLst/>
                <a:latin typeface="DM Sans" pitchFamily="2" charset="0"/>
              </a:rPr>
              <a:t> ~1920x1080, bet </a:t>
            </a:r>
            <a:r>
              <a:rPr kumimoji="0" lang="en-US" altLang="en-US" sz="1600" b="1" i="0" u="none" strike="noStrike" cap="none" normalizeH="0" baseline="0" dirty="0" err="1">
                <a:ln>
                  <a:noFill/>
                </a:ln>
                <a:solidFill>
                  <a:schemeClr val="tx1"/>
                </a:solidFill>
                <a:effectLst/>
                <a:latin typeface="DM Sans" pitchFamily="2" charset="0"/>
              </a:rPr>
              <a:t>oficialiai</a:t>
            </a:r>
            <a:r>
              <a:rPr kumimoji="0" lang="en-US" altLang="en-US" sz="1600" b="0" i="0" u="none" strike="noStrike" cap="none" normalizeH="0" baseline="0" dirty="0">
                <a:ln>
                  <a:noFill/>
                </a:ln>
                <a:solidFill>
                  <a:schemeClr val="tx1"/>
                </a:solidFill>
                <a:effectLst/>
                <a:latin typeface="DM Sans" pitchFamily="2" charset="0"/>
              </a:rPr>
              <a:t> VGA </a:t>
            </a:r>
            <a:r>
              <a:rPr kumimoji="0" lang="en-US" altLang="en-US" sz="1600" b="0" i="0" u="none" strike="noStrike" cap="none" normalizeH="0" baseline="0" dirty="0" err="1">
                <a:ln>
                  <a:noFill/>
                </a:ln>
                <a:solidFill>
                  <a:schemeClr val="tx1"/>
                </a:solidFill>
                <a:effectLst/>
                <a:latin typeface="DM Sans" pitchFamily="2" charset="0"/>
              </a:rPr>
              <a:t>reiškia</a:t>
            </a:r>
            <a:r>
              <a:rPr kumimoji="0" lang="en-US" altLang="en-US" sz="1600" b="0" i="0" u="none" strike="noStrike" cap="none" normalizeH="0" baseline="0" dirty="0">
                <a:ln>
                  <a:noFill/>
                </a:ln>
                <a:solidFill>
                  <a:schemeClr val="tx1"/>
                </a:solidFill>
                <a:effectLst/>
                <a:latin typeface="DM Sans" pitchFamily="2" charset="0"/>
              </a:rPr>
              <a:t> 640x480.</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err="1">
                <a:ln>
                  <a:noFill/>
                </a:ln>
                <a:solidFill>
                  <a:schemeClr val="tx1"/>
                </a:solidFill>
                <a:effectLst/>
                <a:latin typeface="DM Sans" pitchFamily="2" charset="0"/>
              </a:rPr>
              <a:t>Naudota</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plačiai</a:t>
            </a:r>
            <a:r>
              <a:rPr kumimoji="0" lang="en-US" altLang="en-US" sz="1600" b="0" i="0" u="none" strike="noStrike" cap="none" normalizeH="0" baseline="0" dirty="0">
                <a:ln>
                  <a:noFill/>
                </a:ln>
                <a:solidFill>
                  <a:schemeClr val="tx1"/>
                </a:solidFill>
                <a:effectLst/>
                <a:latin typeface="DM Sans" pitchFamily="2" charset="0"/>
              </a:rPr>
              <a:t> ~1990–2010, bet </a:t>
            </a:r>
            <a:r>
              <a:rPr kumimoji="0" lang="en-US" altLang="en-US" sz="1600" b="0" i="0" u="none" strike="noStrike" cap="none" normalizeH="0" baseline="0" dirty="0" err="1">
                <a:ln>
                  <a:noFill/>
                </a:ln>
                <a:solidFill>
                  <a:schemeClr val="tx1"/>
                </a:solidFill>
                <a:effectLst/>
                <a:latin typeface="DM Sans" pitchFamily="2" charset="0"/>
              </a:rPr>
              <a:t>dabar</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beveik</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nebegaminama</a:t>
            </a:r>
            <a:r>
              <a:rPr kumimoji="0" lang="en-US" altLang="en-US" sz="1600" b="0" i="0" u="none" strike="noStrike" cap="none" normalizeH="0" baseline="0" dirty="0">
                <a:ln>
                  <a:noFill/>
                </a:ln>
                <a:solidFill>
                  <a:schemeClr val="tx1"/>
                </a:solidFill>
                <a:effectLst/>
                <a:latin typeface="DM Sans" pitchFamily="2"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err="1">
                <a:ln>
                  <a:noFill/>
                </a:ln>
                <a:solidFill>
                  <a:schemeClr val="tx1"/>
                </a:solidFill>
                <a:effectLst/>
                <a:latin typeface="DM Sans" pitchFamily="2" charset="0"/>
              </a:rPr>
              <a:t>Dėl</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prasto</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analoginio</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signalo</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ir</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nesuderinamumo</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su</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naujais</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standartais</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laikoma</a:t>
            </a:r>
            <a:r>
              <a:rPr kumimoji="0" lang="en-US" altLang="en-US" sz="1600" b="0" i="0" u="none" strike="noStrike" cap="none" normalizeH="0" baseline="0" dirty="0">
                <a:ln>
                  <a:noFill/>
                </a:ln>
                <a:solidFill>
                  <a:schemeClr val="tx1"/>
                </a:solidFill>
                <a:effectLst/>
                <a:latin typeface="DM Sans" pitchFamily="2" charset="0"/>
              </a:rPr>
              <a:t> </a:t>
            </a:r>
            <a:r>
              <a:rPr kumimoji="0" lang="en-US" altLang="en-US" sz="1600" b="0" i="0" u="none" strike="noStrike" cap="none" normalizeH="0" baseline="0" dirty="0" err="1">
                <a:ln>
                  <a:noFill/>
                </a:ln>
                <a:solidFill>
                  <a:schemeClr val="tx1"/>
                </a:solidFill>
                <a:effectLst/>
                <a:latin typeface="DM Sans" pitchFamily="2" charset="0"/>
              </a:rPr>
              <a:t>pasenusia</a:t>
            </a:r>
            <a:r>
              <a:rPr kumimoji="0" lang="en-US" altLang="en-US" sz="1600" b="0" i="0" u="none" strike="noStrike" cap="none" normalizeH="0" baseline="0" dirty="0">
                <a:ln>
                  <a:noFill/>
                </a:ln>
                <a:solidFill>
                  <a:schemeClr val="tx1"/>
                </a:solidFill>
                <a:effectLst/>
                <a:latin typeface="DM Sans" pitchFamily="2" charset="0"/>
              </a:rPr>
              <a:t>.</a:t>
            </a:r>
          </a:p>
        </p:txBody>
      </p:sp>
      <p:sp>
        <p:nvSpPr>
          <p:cNvPr id="2" name="AutoShape 2" descr="RS PRO | RS PRO Male VGA to Female VGA Cable, 20m Black | 182-8544 | RS">
            <a:extLst>
              <a:ext uri="{FF2B5EF4-FFF2-40B4-BE49-F238E27FC236}">
                <a16:creationId xmlns:a16="http://schemas.microsoft.com/office/drawing/2014/main" id="{44E2AA8B-17E3-EA55-3306-9E76289330F2}"/>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a:extLst>
              <a:ext uri="{FF2B5EF4-FFF2-40B4-BE49-F238E27FC236}">
                <a16:creationId xmlns:a16="http://schemas.microsoft.com/office/drawing/2014/main" id="{5567E429-2D95-6121-76DB-92F47BF48A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53" t="8236" r="1153" b="1278"/>
          <a:stretch>
            <a:fillRect/>
          </a:stretch>
        </p:blipFill>
        <p:spPr bwMode="auto">
          <a:xfrm flipH="1">
            <a:off x="139699" y="1995544"/>
            <a:ext cx="3361784" cy="26228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PlaceHolder 1"/>
          <p:cNvSpPr>
            <a:spLocks noGrp="1"/>
          </p:cNvSpPr>
          <p:nvPr>
            <p:ph type="title" idx="4294967295"/>
          </p:nvPr>
        </p:nvSpPr>
        <p:spPr>
          <a:xfrm>
            <a:off x="954088" y="428625"/>
            <a:ext cx="8189912" cy="693738"/>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600" b="1" strike="noStrike" spc="-1" dirty="0">
                <a:solidFill>
                  <a:schemeClr val="dk1"/>
                </a:solidFill>
                <a:latin typeface="Inter"/>
                <a:ea typeface="Inter"/>
              </a:rPr>
              <a:t>DVI apžvalga</a:t>
            </a:r>
            <a:endParaRPr lang="fr-FR" sz="2600" b="1" strike="noStrike" spc="-1" dirty="0">
              <a:solidFill>
                <a:schemeClr val="dk1"/>
              </a:solidFill>
              <a:latin typeface="Arial"/>
            </a:endParaRPr>
          </a:p>
        </p:txBody>
      </p:sp>
      <p:sp>
        <p:nvSpPr>
          <p:cNvPr id="88" name="PlaceHolder 2"/>
          <p:cNvSpPr>
            <a:spLocks noGrp="1"/>
          </p:cNvSpPr>
          <p:nvPr>
            <p:ph type="subTitle" idx="4294967295"/>
          </p:nvPr>
        </p:nvSpPr>
        <p:spPr>
          <a:xfrm>
            <a:off x="3581400" y="1373188"/>
            <a:ext cx="5562600" cy="3341687"/>
          </a:xfrm>
          <a:prstGeom prst="rect">
            <a:avLst/>
          </a:prstGeom>
          <a:noFill/>
          <a:ln w="0">
            <a:noFill/>
          </a:ln>
        </p:spPr>
        <p:txBody>
          <a:bodyPr lIns="91440" tIns="91440" rIns="91440" bIns="91440" anchor="b">
            <a:normAutofit/>
          </a:bodyPr>
          <a:lstStyle/>
          <a:p>
            <a:pPr indent="0">
              <a:lnSpc>
                <a:spcPct val="100000"/>
              </a:lnSpc>
              <a:buNone/>
              <a:tabLst>
                <a:tab pos="0" algn="l"/>
              </a:tabLst>
            </a:pPr>
            <a:r>
              <a:rPr lang="en" sz="1600" b="0" strike="noStrike" spc="-1" dirty="0">
                <a:solidFill>
                  <a:schemeClr val="dk1"/>
                </a:solidFill>
                <a:latin typeface="DM Sans"/>
                <a:ea typeface="DM Sans"/>
              </a:rPr>
              <a:t>DVI (Digital Visual Interface) yra skaitmeninė vaizdo sąsaja, sukurta 1999 metais. Ji buvo sukurta siekiant užtikrinti aiškesnį vaizdą ir pagerinti vaizdo kokybę palyginus su analoginėmis sąsajomis, tokiomis kaip VGA. DVI palaiko tiek skaitmeninius, tiek analoginius signalus, leidžiant išvengti įvairių konversijų ir užtikrinti geresnę vaizdo kokybę. Tokio tipo sąsaja dažnai buvo naudojama kompiuteriuose ir projektoriuose iki HDMI populiarinimo.</a:t>
            </a:r>
            <a:endParaRPr lang="en-US" sz="1600" b="0" strike="noStrike" spc="-1" dirty="0">
              <a:solidFill>
                <a:srgbClr val="FFFFFF"/>
              </a:solidFill>
              <a:latin typeface="OpenSymbol"/>
            </a:endParaRPr>
          </a:p>
        </p:txBody>
      </p:sp>
      <p:sp>
        <p:nvSpPr>
          <p:cNvPr id="5" name="AutoShape 8" descr="Apie DVI sąsają, DVI jungtis ir DVI kabelių tipus – Žinios">
            <a:extLst>
              <a:ext uri="{FF2B5EF4-FFF2-40B4-BE49-F238E27FC236}">
                <a16:creationId xmlns:a16="http://schemas.microsoft.com/office/drawing/2014/main" id="{89C52CA9-B622-A5D8-A985-8F9A7F66EEDC}"/>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4DD01AD2-AEA0-09B4-C106-F22875F5CAB4}"/>
              </a:ext>
            </a:extLst>
          </p:cNvPr>
          <p:cNvPicPr>
            <a:picLocks noChangeAspect="1"/>
          </p:cNvPicPr>
          <p:nvPr/>
        </p:nvPicPr>
        <p:blipFill>
          <a:blip r:embed="rId2">
            <a:extLst>
              <a:ext uri="{28A0092B-C50C-407E-A947-70E740481C1C}">
                <a14:useLocalDpi xmlns:a14="http://schemas.microsoft.com/office/drawing/2010/main" val="0"/>
              </a:ext>
            </a:extLst>
          </a:blip>
          <a:srcRect t="8560" b="32"/>
          <a:stretch>
            <a:fillRect/>
          </a:stretch>
        </p:blipFill>
        <p:spPr>
          <a:xfrm>
            <a:off x="431191" y="1703821"/>
            <a:ext cx="3150209" cy="301105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B1885-2F1D-FA2E-D8F9-404616E8DC2B}"/>
            </a:ext>
          </a:extLst>
        </p:cNvPr>
        <p:cNvGrpSpPr/>
        <p:nvPr/>
      </p:nvGrpSpPr>
      <p:grpSpPr>
        <a:xfrm>
          <a:off x="0" y="0"/>
          <a:ext cx="0" cy="0"/>
          <a:chOff x="0" y="0"/>
          <a:chExt cx="0" cy="0"/>
        </a:xfrm>
      </p:grpSpPr>
      <p:sp>
        <p:nvSpPr>
          <p:cNvPr id="87" name="PlaceHolder 1">
            <a:extLst>
              <a:ext uri="{FF2B5EF4-FFF2-40B4-BE49-F238E27FC236}">
                <a16:creationId xmlns:a16="http://schemas.microsoft.com/office/drawing/2014/main" id="{5145BF30-26BE-9231-826F-1C347685EBDF}"/>
              </a:ext>
            </a:extLst>
          </p:cNvPr>
          <p:cNvSpPr>
            <a:spLocks noGrp="1"/>
          </p:cNvSpPr>
          <p:nvPr>
            <p:ph type="title" idx="4294967295"/>
          </p:nvPr>
        </p:nvSpPr>
        <p:spPr>
          <a:xfrm>
            <a:off x="954088" y="428625"/>
            <a:ext cx="8189912" cy="693738"/>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600" b="1" strike="noStrike" spc="-1" dirty="0">
                <a:solidFill>
                  <a:schemeClr val="dk1"/>
                </a:solidFill>
                <a:latin typeface="Inter"/>
                <a:ea typeface="Inter"/>
              </a:rPr>
              <a:t>DisplayPort apžvalga</a:t>
            </a:r>
            <a:endParaRPr lang="fr-FR" sz="2600" b="1" strike="noStrike" spc="-1" dirty="0">
              <a:solidFill>
                <a:schemeClr val="dk1"/>
              </a:solidFill>
              <a:latin typeface="Arial"/>
            </a:endParaRPr>
          </a:p>
        </p:txBody>
      </p:sp>
      <p:sp>
        <p:nvSpPr>
          <p:cNvPr id="88" name="PlaceHolder 2">
            <a:extLst>
              <a:ext uri="{FF2B5EF4-FFF2-40B4-BE49-F238E27FC236}">
                <a16:creationId xmlns:a16="http://schemas.microsoft.com/office/drawing/2014/main" id="{A63107E0-B9A1-6712-9F62-3FDF58F5A51F}"/>
              </a:ext>
            </a:extLst>
          </p:cNvPr>
          <p:cNvSpPr>
            <a:spLocks noGrp="1"/>
          </p:cNvSpPr>
          <p:nvPr>
            <p:ph type="subTitle" idx="4294967295"/>
          </p:nvPr>
        </p:nvSpPr>
        <p:spPr>
          <a:xfrm>
            <a:off x="4673600" y="2003425"/>
            <a:ext cx="4470400" cy="2711450"/>
          </a:xfrm>
          <a:prstGeom prst="rect">
            <a:avLst/>
          </a:prstGeom>
          <a:noFill/>
          <a:ln w="0">
            <a:noFill/>
          </a:ln>
        </p:spPr>
        <p:txBody>
          <a:bodyPr lIns="91440" tIns="91440" rIns="91440" bIns="91440" anchor="b">
            <a:normAutofit/>
          </a:bodyPr>
          <a:lstStyle/>
          <a:p>
            <a:pPr>
              <a:buFont typeface="Arial" panose="020B0604020202020204" pitchFamily="34" charset="0"/>
              <a:buChar char="•"/>
            </a:pPr>
            <a:r>
              <a:rPr lang="lt-LT" sz="1600" dirty="0">
                <a:latin typeface="DM Sans" pitchFamily="2" charset="0"/>
              </a:rPr>
              <a:t>DisplayPort – skaitmeninė vaizdo sąsaja, sukurta </a:t>
            </a:r>
            <a:r>
              <a:rPr lang="lt-LT" sz="1600" b="1" dirty="0">
                <a:latin typeface="DM Sans" pitchFamily="2" charset="0"/>
              </a:rPr>
              <a:t>2006 m.</a:t>
            </a:r>
            <a:r>
              <a:rPr lang="lt-LT" sz="1600" dirty="0">
                <a:latin typeface="DM Sans" pitchFamily="2" charset="0"/>
              </a:rPr>
              <a:t> organizacijos </a:t>
            </a:r>
            <a:r>
              <a:rPr lang="lt-LT" sz="1600" b="1" dirty="0">
                <a:latin typeface="DM Sans" pitchFamily="2" charset="0"/>
              </a:rPr>
              <a:t>VESA</a:t>
            </a:r>
            <a:r>
              <a:rPr lang="lt-LT" sz="1600" dirty="0">
                <a:latin typeface="DM Sans" pitchFamily="2" charset="0"/>
              </a:rPr>
              <a:t>.</a:t>
            </a:r>
          </a:p>
          <a:p>
            <a:pPr>
              <a:buFont typeface="Arial" panose="020B0604020202020204" pitchFamily="34" charset="0"/>
              <a:buChar char="•"/>
            </a:pPr>
            <a:r>
              <a:rPr lang="lt-LT" sz="1600" dirty="0">
                <a:latin typeface="DM Sans" pitchFamily="2" charset="0"/>
              </a:rPr>
              <a:t>Palaiko ypač aukštą duomenų perdavimo spartą (iki </a:t>
            </a:r>
            <a:r>
              <a:rPr lang="lt-LT" sz="1600" b="1" dirty="0">
                <a:latin typeface="DM Sans" pitchFamily="2" charset="0"/>
              </a:rPr>
              <a:t>80 Gbps</a:t>
            </a:r>
            <a:r>
              <a:rPr lang="lt-LT" sz="1600" dirty="0">
                <a:latin typeface="DM Sans" pitchFamily="2" charset="0"/>
              </a:rPr>
              <a:t> su DisplayPort 2.0).</a:t>
            </a:r>
          </a:p>
          <a:p>
            <a:pPr>
              <a:buFont typeface="Arial" panose="020B0604020202020204" pitchFamily="34" charset="0"/>
              <a:buChar char="•"/>
            </a:pPr>
            <a:r>
              <a:rPr lang="lt-LT" sz="1600" dirty="0">
                <a:latin typeface="DM Sans" pitchFamily="2" charset="0"/>
              </a:rPr>
              <a:t>Skirta profesionaliam ir žaidimų naudojimui – palaiko </a:t>
            </a:r>
            <a:r>
              <a:rPr lang="lt-LT" sz="1600" b="1" dirty="0">
                <a:latin typeface="DM Sans" pitchFamily="2" charset="0"/>
              </a:rPr>
              <a:t>4K, 8K, 10K</a:t>
            </a:r>
            <a:r>
              <a:rPr lang="lt-LT" sz="1600" dirty="0">
                <a:latin typeface="DM Sans" pitchFamily="2" charset="0"/>
              </a:rPr>
              <a:t>, </a:t>
            </a:r>
            <a:r>
              <a:rPr lang="lt-LT" sz="1600" b="1" dirty="0">
                <a:latin typeface="DM Sans" pitchFamily="2" charset="0"/>
              </a:rPr>
              <a:t>240 Hz</a:t>
            </a:r>
            <a:r>
              <a:rPr lang="lt-LT" sz="1600" dirty="0">
                <a:latin typeface="DM Sans" pitchFamily="2" charset="0"/>
              </a:rPr>
              <a:t>, </a:t>
            </a:r>
            <a:r>
              <a:rPr lang="lt-LT" sz="1600" b="1" dirty="0">
                <a:latin typeface="DM Sans" pitchFamily="2" charset="0"/>
              </a:rPr>
              <a:t>VRR</a:t>
            </a:r>
            <a:r>
              <a:rPr lang="lt-LT" sz="1600" dirty="0">
                <a:latin typeface="DM Sans" pitchFamily="2" charset="0"/>
              </a:rPr>
              <a:t>, </a:t>
            </a:r>
            <a:r>
              <a:rPr lang="lt-LT" sz="1600" b="1" dirty="0">
                <a:latin typeface="DM Sans" pitchFamily="2" charset="0"/>
              </a:rPr>
              <a:t>Daisy chaining</a:t>
            </a:r>
            <a:r>
              <a:rPr lang="lt-LT" sz="1600" dirty="0">
                <a:latin typeface="DM Sans" pitchFamily="2" charset="0"/>
              </a:rPr>
              <a:t>.</a:t>
            </a:r>
          </a:p>
          <a:p>
            <a:pPr>
              <a:buFont typeface="Arial" panose="020B0604020202020204" pitchFamily="34" charset="0"/>
              <a:buChar char="•"/>
            </a:pPr>
            <a:r>
              <a:rPr lang="lt-LT" sz="1600" dirty="0">
                <a:latin typeface="DM Sans" pitchFamily="2" charset="0"/>
              </a:rPr>
              <a:t>Naudojama monitoriuose, darbo stotyse, žaidimų kompiuteriuose.</a:t>
            </a:r>
          </a:p>
        </p:txBody>
      </p:sp>
      <p:sp>
        <p:nvSpPr>
          <p:cNvPr id="5" name="AutoShape 8" descr="Apie DVI sąsają, DVI jungtis ir DVI kabelių tipus – Žinios">
            <a:extLst>
              <a:ext uri="{FF2B5EF4-FFF2-40B4-BE49-F238E27FC236}">
                <a16:creationId xmlns:a16="http://schemas.microsoft.com/office/drawing/2014/main" id="{67340966-62B1-1971-BBFF-DCDBAA362010}"/>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54F3B1FD-E8E1-D6D8-0DD1-AE365AC0BC91}"/>
              </a:ext>
            </a:extLst>
          </p:cNvPr>
          <p:cNvPicPr>
            <a:picLocks noChangeAspect="1"/>
          </p:cNvPicPr>
          <p:nvPr/>
        </p:nvPicPr>
        <p:blipFill>
          <a:blip r:embed="rId3" cstate="print">
            <a:extLst>
              <a:ext uri="{28A0092B-C50C-407E-A947-70E740481C1C}">
                <a14:useLocalDpi xmlns:a14="http://schemas.microsoft.com/office/drawing/2010/main" val="0"/>
              </a:ext>
            </a:extLst>
          </a:blip>
          <a:srcRect t="4828" b="4828"/>
          <a:stretch/>
        </p:blipFill>
        <p:spPr>
          <a:xfrm rot="19954386" flipH="1">
            <a:off x="769833" y="1677387"/>
            <a:ext cx="3447226" cy="2933301"/>
          </a:xfrm>
          <a:prstGeom prst="rect">
            <a:avLst/>
          </a:prstGeom>
        </p:spPr>
      </p:pic>
    </p:spTree>
    <p:extLst>
      <p:ext uri="{BB962C8B-B14F-4D97-AF65-F5344CB8AC3E}">
        <p14:creationId xmlns:p14="http://schemas.microsoft.com/office/powerpoint/2010/main" val="2815789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PlaceHolder 1"/>
          <p:cNvSpPr>
            <a:spLocks noGrp="1"/>
          </p:cNvSpPr>
          <p:nvPr>
            <p:ph type="subTitle" idx="4294967295"/>
          </p:nvPr>
        </p:nvSpPr>
        <p:spPr>
          <a:xfrm>
            <a:off x="0" y="1536700"/>
            <a:ext cx="7839075" cy="2070100"/>
          </a:xfrm>
          <a:prstGeom prst="rect">
            <a:avLst/>
          </a:prstGeom>
          <a:noFill/>
          <a:ln w="0">
            <a:noFill/>
          </a:ln>
        </p:spPr>
        <p:txBody>
          <a:bodyPr lIns="91440" tIns="91440" rIns="91440" bIns="91440" anchor="b">
            <a:noAutofit/>
          </a:bodyPr>
          <a:lstStyle/>
          <a:p>
            <a:pPr>
              <a:buNone/>
            </a:pPr>
            <a:r>
              <a:rPr lang="lt-LT" sz="1600" b="1" dirty="0">
                <a:latin typeface="DM Sans" pitchFamily="2" charset="0"/>
              </a:rPr>
              <a:t>Greitis ir raiška (maksimalūs duomenys):</a:t>
            </a:r>
            <a:endParaRPr lang="lt-LT" sz="1600" dirty="0">
              <a:latin typeface="DM Sans" pitchFamily="2" charset="0"/>
            </a:endParaRPr>
          </a:p>
          <a:p>
            <a:pPr>
              <a:buFont typeface="Arial" panose="020B0604020202020204" pitchFamily="34" charset="0"/>
              <a:buChar char="•"/>
            </a:pPr>
            <a:r>
              <a:rPr lang="lt-LT" sz="1600" b="1" dirty="0">
                <a:latin typeface="DM Sans" pitchFamily="2" charset="0"/>
              </a:rPr>
              <a:t>HDMI 2.1</a:t>
            </a:r>
            <a:r>
              <a:rPr lang="lt-LT" sz="1600" dirty="0">
                <a:latin typeface="DM Sans" pitchFamily="2" charset="0"/>
              </a:rPr>
              <a:t> – iki 48 Gbps (8K @ 60 Hz, 4K @ 120 Hz)</a:t>
            </a:r>
          </a:p>
          <a:p>
            <a:pPr>
              <a:buFont typeface="Arial" panose="020B0604020202020204" pitchFamily="34" charset="0"/>
              <a:buChar char="•"/>
            </a:pPr>
            <a:r>
              <a:rPr lang="lt-LT" sz="1600" b="1" dirty="0">
                <a:latin typeface="DM Sans" pitchFamily="2" charset="0"/>
              </a:rPr>
              <a:t>DisplayPort 2.0</a:t>
            </a:r>
            <a:r>
              <a:rPr lang="lt-LT" sz="1600" dirty="0">
                <a:latin typeface="DM Sans" pitchFamily="2" charset="0"/>
              </a:rPr>
              <a:t> – iki 80 Gbps (10K @ 60 Hz, 4K @ 240 Hz)</a:t>
            </a:r>
          </a:p>
          <a:p>
            <a:pPr>
              <a:buFont typeface="Arial" panose="020B0604020202020204" pitchFamily="34" charset="0"/>
              <a:buChar char="•"/>
            </a:pPr>
            <a:r>
              <a:rPr lang="lt-LT" sz="1600" b="1" dirty="0">
                <a:latin typeface="DM Sans" pitchFamily="2" charset="0"/>
              </a:rPr>
              <a:t>DVI Dual-Link</a:t>
            </a:r>
            <a:r>
              <a:rPr lang="lt-LT" sz="1600" dirty="0">
                <a:latin typeface="DM Sans" pitchFamily="2" charset="0"/>
              </a:rPr>
              <a:t> – iki 9.9 Gbps (2560x1600 @ 60 Hz)</a:t>
            </a:r>
          </a:p>
          <a:p>
            <a:pPr>
              <a:buFont typeface="Arial" panose="020B0604020202020204" pitchFamily="34" charset="0"/>
              <a:buChar char="•"/>
            </a:pPr>
            <a:r>
              <a:rPr lang="lt-LT" sz="1600" b="1" dirty="0">
                <a:latin typeface="DM Sans" pitchFamily="2" charset="0"/>
              </a:rPr>
              <a:t>VGA</a:t>
            </a:r>
            <a:r>
              <a:rPr lang="lt-LT" sz="1600" dirty="0">
                <a:latin typeface="DM Sans" pitchFamily="2" charset="0"/>
              </a:rPr>
              <a:t> – priklausomai nuo kabelio, teoriškai iki 1920x1080, bet realiai mažesnė raiška</a:t>
            </a:r>
          </a:p>
          <a:p>
            <a:pPr algn="ctr"/>
            <a:endParaRPr lang="en-US" sz="1800" b="0" strike="noStrike" spc="-1" dirty="0">
              <a:solidFill>
                <a:schemeClr val="dk1"/>
              </a:solidFill>
              <a:latin typeface="DM Sans" pitchFamily="2" charset="0"/>
              <a:ea typeface="DM Sans"/>
            </a:endParaRPr>
          </a:p>
        </p:txBody>
      </p:sp>
      <p:sp>
        <p:nvSpPr>
          <p:cNvPr id="90" name="PlaceHolder 2"/>
          <p:cNvSpPr>
            <a:spLocks noGrp="1"/>
          </p:cNvSpPr>
          <p:nvPr>
            <p:ph type="title" idx="4294967295"/>
          </p:nvPr>
        </p:nvSpPr>
        <p:spPr>
          <a:xfrm>
            <a:off x="1304925" y="247650"/>
            <a:ext cx="7839075" cy="1057275"/>
          </a:xfrm>
          <a:prstGeom prst="rect">
            <a:avLst/>
          </a:prstGeom>
          <a:noFill/>
          <a:ln w="0">
            <a:noFill/>
          </a:ln>
        </p:spPr>
        <p:txBody>
          <a:bodyPr lIns="91440" tIns="91440" rIns="91440" bIns="91440" anchor="ctr">
            <a:normAutofit/>
          </a:bodyPr>
          <a:lstStyle/>
          <a:p>
            <a:pPr indent="0">
              <a:lnSpc>
                <a:spcPct val="100000"/>
              </a:lnSpc>
              <a:buNone/>
              <a:tabLst>
                <a:tab pos="0" algn="l"/>
              </a:tabLst>
            </a:pPr>
            <a:r>
              <a:rPr lang="en" sz="3200" b="1" strike="noStrike" spc="-1" dirty="0">
                <a:solidFill>
                  <a:schemeClr val="dk1"/>
                </a:solidFill>
                <a:latin typeface="Inter"/>
                <a:ea typeface="Inter"/>
              </a:rPr>
              <a:t>Techninės specifikacijos</a:t>
            </a:r>
            <a:endParaRPr lang="fr-FR" sz="3200" b="1" strike="noStrike" spc="-1" dirty="0">
              <a:solidFill>
                <a:schemeClr val="dk1"/>
              </a:solidFill>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85005-6724-3597-C54E-27EE9A2E0237}"/>
            </a:ext>
          </a:extLst>
        </p:cNvPr>
        <p:cNvGrpSpPr/>
        <p:nvPr/>
      </p:nvGrpSpPr>
      <p:grpSpPr>
        <a:xfrm>
          <a:off x="0" y="0"/>
          <a:ext cx="0" cy="0"/>
          <a:chOff x="0" y="0"/>
          <a:chExt cx="0" cy="0"/>
        </a:xfrm>
      </p:grpSpPr>
      <p:pic>
        <p:nvPicPr>
          <p:cNvPr id="5124" name="Picture 4" descr="Don't Dispose, Repurpose: 7 Cool DIY Ideas Using Old Cables and Wires">
            <a:extLst>
              <a:ext uri="{FF2B5EF4-FFF2-40B4-BE49-F238E27FC236}">
                <a16:creationId xmlns:a16="http://schemas.microsoft.com/office/drawing/2014/main" id="{94C70F8C-02BF-DDB9-032F-904466BD6ACA}"/>
              </a:ext>
            </a:extLst>
          </p:cNvPr>
          <p:cNvPicPr>
            <a:picLocks noChangeAspect="1" noChangeArrowheads="1"/>
          </p:cNvPicPr>
          <p:nvPr/>
        </p:nvPicPr>
        <p:blipFill>
          <a:blip r:embed="rId2">
            <a:alphaModFix amt="24000"/>
            <a:extLst>
              <a:ext uri="{28A0092B-C50C-407E-A947-70E740481C1C}">
                <a14:useLocalDpi xmlns:a14="http://schemas.microsoft.com/office/drawing/2010/main" val="0"/>
              </a:ext>
            </a:extLst>
          </a:blip>
          <a:srcRect/>
          <a:stretch>
            <a:fillRect/>
          </a:stretch>
        </p:blipFill>
        <p:spPr bwMode="auto">
          <a:xfrm>
            <a:off x="0" y="-17984"/>
            <a:ext cx="8623610" cy="4311805"/>
          </a:xfrm>
          <a:prstGeom prst="rect">
            <a:avLst/>
          </a:prstGeom>
          <a:noFill/>
          <a:extLst>
            <a:ext uri="{909E8E84-426E-40DD-AFC4-6F175D3DCCD1}">
              <a14:hiddenFill xmlns:a14="http://schemas.microsoft.com/office/drawing/2010/main">
                <a:solidFill>
                  <a:srgbClr val="FFFFFF"/>
                </a:solidFill>
              </a14:hiddenFill>
            </a:ext>
          </a:extLst>
        </p:spPr>
      </p:pic>
      <p:sp>
        <p:nvSpPr>
          <p:cNvPr id="95" name="PlaceHolder 1">
            <a:extLst>
              <a:ext uri="{FF2B5EF4-FFF2-40B4-BE49-F238E27FC236}">
                <a16:creationId xmlns:a16="http://schemas.microsoft.com/office/drawing/2014/main" id="{712F174D-03DF-B718-3BD7-1DC027E84E66}"/>
              </a:ext>
            </a:extLst>
          </p:cNvPr>
          <p:cNvSpPr>
            <a:spLocks noGrp="1"/>
          </p:cNvSpPr>
          <p:nvPr>
            <p:ph type="title" idx="4294967295"/>
          </p:nvPr>
        </p:nvSpPr>
        <p:spPr>
          <a:xfrm>
            <a:off x="952500" y="447675"/>
            <a:ext cx="8191500" cy="695325"/>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3200" spc="-1" dirty="0">
                <a:solidFill>
                  <a:schemeClr val="dk1"/>
                </a:solidFill>
                <a:latin typeface="Inter"/>
              </a:rPr>
              <a:t>HDMI PinOut</a:t>
            </a:r>
            <a:endParaRPr lang="fr-FR" sz="3200" b="0" strike="noStrike" spc="-1" dirty="0">
              <a:solidFill>
                <a:schemeClr val="dk1"/>
              </a:solidFill>
              <a:latin typeface="Arial"/>
            </a:endParaRPr>
          </a:p>
        </p:txBody>
      </p:sp>
      <p:pic>
        <p:nvPicPr>
          <p:cNvPr id="1026" name="Picture 2">
            <a:extLst>
              <a:ext uri="{FF2B5EF4-FFF2-40B4-BE49-F238E27FC236}">
                <a16:creationId xmlns:a16="http://schemas.microsoft.com/office/drawing/2014/main" id="{FF60AE56-FC8A-4727-FD0B-FA601D48FF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552274" y="1037665"/>
            <a:ext cx="5502854" cy="3965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6362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E34B4-C3BA-751C-6DE8-9ADF2F2D227A}"/>
            </a:ext>
          </a:extLst>
        </p:cNvPr>
        <p:cNvGrpSpPr/>
        <p:nvPr/>
      </p:nvGrpSpPr>
      <p:grpSpPr>
        <a:xfrm>
          <a:off x="0" y="0"/>
          <a:ext cx="0" cy="0"/>
          <a:chOff x="0" y="0"/>
          <a:chExt cx="0" cy="0"/>
        </a:xfrm>
      </p:grpSpPr>
      <p:pic>
        <p:nvPicPr>
          <p:cNvPr id="5124" name="Picture 4" descr="Don't Dispose, Repurpose: 7 Cool DIY Ideas Using Old Cables and Wires">
            <a:extLst>
              <a:ext uri="{FF2B5EF4-FFF2-40B4-BE49-F238E27FC236}">
                <a16:creationId xmlns:a16="http://schemas.microsoft.com/office/drawing/2014/main" id="{DF110865-54D9-BF43-34B8-2EC109954128}"/>
              </a:ext>
            </a:extLst>
          </p:cNvPr>
          <p:cNvPicPr>
            <a:picLocks noChangeAspect="1" noChangeArrowheads="1"/>
          </p:cNvPicPr>
          <p:nvPr/>
        </p:nvPicPr>
        <p:blipFill>
          <a:blip r:embed="rId2">
            <a:alphaModFix amt="24000"/>
            <a:extLst>
              <a:ext uri="{28A0092B-C50C-407E-A947-70E740481C1C}">
                <a14:useLocalDpi xmlns:a14="http://schemas.microsoft.com/office/drawing/2010/main" val="0"/>
              </a:ext>
            </a:extLst>
          </a:blip>
          <a:srcRect/>
          <a:stretch>
            <a:fillRect/>
          </a:stretch>
        </p:blipFill>
        <p:spPr bwMode="auto">
          <a:xfrm>
            <a:off x="-6954079" y="0"/>
            <a:ext cx="10287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95" name="PlaceHolder 1">
            <a:extLst>
              <a:ext uri="{FF2B5EF4-FFF2-40B4-BE49-F238E27FC236}">
                <a16:creationId xmlns:a16="http://schemas.microsoft.com/office/drawing/2014/main" id="{72D7DECE-BF0B-E5A2-7AEE-7CB28AF56D2F}"/>
              </a:ext>
            </a:extLst>
          </p:cNvPr>
          <p:cNvSpPr>
            <a:spLocks noGrp="1"/>
          </p:cNvSpPr>
          <p:nvPr>
            <p:ph type="title" idx="4294967295"/>
          </p:nvPr>
        </p:nvSpPr>
        <p:spPr>
          <a:xfrm>
            <a:off x="-2968571" y="165875"/>
            <a:ext cx="3851974" cy="695325"/>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3200" spc="-1" dirty="0">
                <a:solidFill>
                  <a:schemeClr val="dk1"/>
                </a:solidFill>
                <a:latin typeface="Inter"/>
              </a:rPr>
              <a:t>DisplayPort PinOut</a:t>
            </a:r>
            <a:endParaRPr lang="fr-FR" sz="3200" b="0" strike="noStrike" spc="-1" dirty="0">
              <a:solidFill>
                <a:schemeClr val="dk1"/>
              </a:solidFill>
              <a:latin typeface="Arial"/>
            </a:endParaRPr>
          </a:p>
        </p:txBody>
      </p:sp>
      <p:pic>
        <p:nvPicPr>
          <p:cNvPr id="1026" name="Picture 2">
            <a:extLst>
              <a:ext uri="{FF2B5EF4-FFF2-40B4-BE49-F238E27FC236}">
                <a16:creationId xmlns:a16="http://schemas.microsoft.com/office/drawing/2014/main" id="{A3803EB0-4509-FCF9-7EC8-085F6F10EC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883403" y="228912"/>
            <a:ext cx="6644628" cy="4722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637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5BF54-29C5-223E-C1B5-B2BF9B2030C2}"/>
            </a:ext>
          </a:extLst>
        </p:cNvPr>
        <p:cNvGrpSpPr/>
        <p:nvPr/>
      </p:nvGrpSpPr>
      <p:grpSpPr>
        <a:xfrm>
          <a:off x="0" y="0"/>
          <a:ext cx="0" cy="0"/>
          <a:chOff x="0" y="0"/>
          <a:chExt cx="0" cy="0"/>
        </a:xfrm>
      </p:grpSpPr>
      <p:pic>
        <p:nvPicPr>
          <p:cNvPr id="5124" name="Picture 4" descr="Don't Dispose, Repurpose: 7 Cool DIY Ideas Using Old Cables and Wires">
            <a:extLst>
              <a:ext uri="{FF2B5EF4-FFF2-40B4-BE49-F238E27FC236}">
                <a16:creationId xmlns:a16="http://schemas.microsoft.com/office/drawing/2014/main" id="{B410BCD7-F619-A884-A0C7-EBC760F81696}"/>
              </a:ext>
            </a:extLst>
          </p:cNvPr>
          <p:cNvPicPr>
            <a:picLocks noChangeAspect="1" noChangeArrowheads="1"/>
          </p:cNvPicPr>
          <p:nvPr/>
        </p:nvPicPr>
        <p:blipFill>
          <a:blip r:embed="rId2">
            <a:alphaModFix amt="24000"/>
            <a:extLst>
              <a:ext uri="{28A0092B-C50C-407E-A947-70E740481C1C}">
                <a14:useLocalDpi xmlns:a14="http://schemas.microsoft.com/office/drawing/2010/main" val="0"/>
              </a:ext>
            </a:extLst>
          </a:blip>
          <a:srcRect/>
          <a:stretch>
            <a:fillRect/>
          </a:stretch>
        </p:blipFill>
        <p:spPr bwMode="auto">
          <a:xfrm>
            <a:off x="-6954079" y="0"/>
            <a:ext cx="10287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95" name="PlaceHolder 1">
            <a:extLst>
              <a:ext uri="{FF2B5EF4-FFF2-40B4-BE49-F238E27FC236}">
                <a16:creationId xmlns:a16="http://schemas.microsoft.com/office/drawing/2014/main" id="{B69534A6-A960-9907-00CA-543E82456DC7}"/>
              </a:ext>
            </a:extLst>
          </p:cNvPr>
          <p:cNvSpPr>
            <a:spLocks noGrp="1"/>
          </p:cNvSpPr>
          <p:nvPr>
            <p:ph type="title" idx="4294967295"/>
          </p:nvPr>
        </p:nvSpPr>
        <p:spPr>
          <a:xfrm>
            <a:off x="-1968930" y="184204"/>
            <a:ext cx="2488124" cy="695325"/>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3200" spc="-1" dirty="0">
                <a:solidFill>
                  <a:schemeClr val="dk1"/>
                </a:solidFill>
                <a:latin typeface="Inter"/>
              </a:rPr>
              <a:t>VGA PinOut</a:t>
            </a:r>
            <a:endParaRPr lang="fr-FR" sz="3200" b="0" strike="noStrike" spc="-1" dirty="0">
              <a:solidFill>
                <a:schemeClr val="dk1"/>
              </a:solidFill>
              <a:latin typeface="Arial"/>
            </a:endParaRPr>
          </a:p>
        </p:txBody>
      </p:sp>
      <p:pic>
        <p:nvPicPr>
          <p:cNvPr id="1026" name="Picture 2">
            <a:extLst>
              <a:ext uri="{FF2B5EF4-FFF2-40B4-BE49-F238E27FC236}">
                <a16:creationId xmlns:a16="http://schemas.microsoft.com/office/drawing/2014/main" id="{F3A3D24B-DB17-7C8B-1DB2-08A5027D68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838284" y="439765"/>
            <a:ext cx="7527512" cy="3907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287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44406-9285-BAF7-A7E9-736CB806575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870ECFD-85C3-B741-ED7A-F6EE6B350AF9}"/>
              </a:ext>
            </a:extLst>
          </p:cNvPr>
          <p:cNvSpPr/>
          <p:nvPr/>
        </p:nvSpPr>
        <p:spPr>
          <a:xfrm>
            <a:off x="1035050" y="3568700"/>
            <a:ext cx="7061200" cy="4577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4" name="Picture 4" descr="Don't Dispose, Repurpose: 7 Cool DIY Ideas Using Old Cables and Wires">
            <a:extLst>
              <a:ext uri="{FF2B5EF4-FFF2-40B4-BE49-F238E27FC236}">
                <a16:creationId xmlns:a16="http://schemas.microsoft.com/office/drawing/2014/main" id="{4E1BF691-8EBB-DA5A-DBC0-65D3F4C9DAFE}"/>
              </a:ext>
            </a:extLst>
          </p:cNvPr>
          <p:cNvPicPr>
            <a:picLocks noChangeAspect="1" noChangeArrowheads="1"/>
          </p:cNvPicPr>
          <p:nvPr/>
        </p:nvPicPr>
        <p:blipFill>
          <a:blip r:embed="rId2">
            <a:alphaModFix amt="24000"/>
            <a:extLst>
              <a:ext uri="{28A0092B-C50C-407E-A947-70E740481C1C}">
                <a14:useLocalDpi xmlns:a14="http://schemas.microsoft.com/office/drawing/2010/main" val="0"/>
              </a:ext>
            </a:extLst>
          </a:blip>
          <a:srcRect/>
          <a:stretch>
            <a:fillRect/>
          </a:stretch>
        </p:blipFill>
        <p:spPr bwMode="auto">
          <a:xfrm>
            <a:off x="-6961828" y="0"/>
            <a:ext cx="10287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95" name="PlaceHolder 1">
            <a:extLst>
              <a:ext uri="{FF2B5EF4-FFF2-40B4-BE49-F238E27FC236}">
                <a16:creationId xmlns:a16="http://schemas.microsoft.com/office/drawing/2014/main" id="{B4DA1DE4-7231-24B7-72A5-AA1CE1FF779D}"/>
              </a:ext>
            </a:extLst>
          </p:cNvPr>
          <p:cNvSpPr>
            <a:spLocks noGrp="1"/>
          </p:cNvSpPr>
          <p:nvPr>
            <p:ph type="title" idx="4294967295"/>
          </p:nvPr>
        </p:nvSpPr>
        <p:spPr>
          <a:xfrm>
            <a:off x="-899548" y="60936"/>
            <a:ext cx="8191500" cy="695325"/>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3200" spc="-1" dirty="0">
                <a:solidFill>
                  <a:schemeClr val="dk1"/>
                </a:solidFill>
                <a:latin typeface="Inter"/>
              </a:rPr>
              <a:t>DVI PinOut</a:t>
            </a:r>
            <a:endParaRPr lang="fr-FR" sz="3200" b="0" strike="noStrike" spc="-1" dirty="0">
              <a:solidFill>
                <a:schemeClr val="dk1"/>
              </a:solidFill>
              <a:latin typeface="Arial"/>
            </a:endParaRPr>
          </a:p>
        </p:txBody>
      </p:sp>
      <p:pic>
        <p:nvPicPr>
          <p:cNvPr id="1026" name="Picture 2">
            <a:extLst>
              <a:ext uri="{FF2B5EF4-FFF2-40B4-BE49-F238E27FC236}">
                <a16:creationId xmlns:a16="http://schemas.microsoft.com/office/drawing/2014/main" id="{326F4EF9-804D-455A-F85B-E7ADE5A56C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2837013" y="1115878"/>
            <a:ext cx="11704327"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5851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Don't Dispose, Repurpose: 7 Cool DIY Ideas Using Old Cables and Wires">
            <a:extLst>
              <a:ext uri="{FF2B5EF4-FFF2-40B4-BE49-F238E27FC236}">
                <a16:creationId xmlns:a16="http://schemas.microsoft.com/office/drawing/2014/main" id="{A1EAF35B-5E52-06EC-DB07-178F1C46E414}"/>
              </a:ext>
            </a:extLst>
          </p:cNvPr>
          <p:cNvPicPr>
            <a:picLocks noChangeAspect="1" noChangeArrowheads="1"/>
          </p:cNvPicPr>
          <p:nvPr/>
        </p:nvPicPr>
        <p:blipFill>
          <a:blip r:embed="rId2">
            <a:alphaModFix amt="24000"/>
            <a:extLst>
              <a:ext uri="{28A0092B-C50C-407E-A947-70E740481C1C}">
                <a14:useLocalDpi xmlns:a14="http://schemas.microsoft.com/office/drawing/2010/main" val="0"/>
              </a:ext>
            </a:extLst>
          </a:blip>
          <a:srcRect/>
          <a:stretch>
            <a:fillRect/>
          </a:stretch>
        </p:blipFill>
        <p:spPr bwMode="auto">
          <a:xfrm>
            <a:off x="-7189029" y="0"/>
            <a:ext cx="10287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95" name="PlaceHolder 1"/>
          <p:cNvSpPr>
            <a:spLocks noGrp="1"/>
          </p:cNvSpPr>
          <p:nvPr>
            <p:ph type="title" idx="4294967295"/>
          </p:nvPr>
        </p:nvSpPr>
        <p:spPr>
          <a:xfrm>
            <a:off x="952500" y="447675"/>
            <a:ext cx="8191500" cy="695325"/>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600" b="0" strike="noStrike" spc="-1">
                <a:solidFill>
                  <a:schemeClr val="dk1"/>
                </a:solidFill>
                <a:latin typeface="Inter"/>
                <a:ea typeface="Inter"/>
              </a:rPr>
              <a:t>Sukūrimo metai ir išradėjai</a:t>
            </a:r>
            <a:endParaRPr lang="fr-FR" sz="2600" b="0" strike="noStrike" spc="-1">
              <a:solidFill>
                <a:schemeClr val="dk1"/>
              </a:solidFill>
              <a:latin typeface="Arial"/>
            </a:endParaRPr>
          </a:p>
        </p:txBody>
      </p:sp>
      <p:sp>
        <p:nvSpPr>
          <p:cNvPr id="3" name="Subtitle 2">
            <a:extLst>
              <a:ext uri="{FF2B5EF4-FFF2-40B4-BE49-F238E27FC236}">
                <a16:creationId xmlns:a16="http://schemas.microsoft.com/office/drawing/2014/main" id="{773582D2-CA51-7D04-0ADA-A70D4515188C}"/>
              </a:ext>
            </a:extLst>
          </p:cNvPr>
          <p:cNvSpPr>
            <a:spLocks noGrp="1" noChangeArrowheads="1"/>
          </p:cNvSpPr>
          <p:nvPr>
            <p:ph type="subTitle" idx="4294967295"/>
          </p:nvPr>
        </p:nvSpPr>
        <p:spPr bwMode="auto">
          <a:xfrm>
            <a:off x="1565329" y="1852245"/>
            <a:ext cx="6703017"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DM Sans" pitchFamily="2" charset="0"/>
              </a:rPr>
              <a:t>HDMI</a:t>
            </a:r>
            <a:r>
              <a:rPr kumimoji="0" lang="en-US" altLang="en-US" sz="2400" b="0" i="0" u="none" strike="noStrike" cap="none" normalizeH="0" baseline="0" dirty="0">
                <a:ln>
                  <a:noFill/>
                </a:ln>
                <a:solidFill>
                  <a:schemeClr val="tx1"/>
                </a:solidFill>
                <a:effectLst/>
                <a:latin typeface="DM Sans" pitchFamily="2" charset="0"/>
              </a:rPr>
              <a:t> – 2003 m., </a:t>
            </a:r>
            <a:r>
              <a:rPr kumimoji="0" lang="en-US" altLang="en-US" sz="2400" b="0" i="0" u="none" strike="noStrike" cap="none" normalizeH="0" baseline="0" dirty="0" err="1">
                <a:ln>
                  <a:noFill/>
                </a:ln>
                <a:solidFill>
                  <a:schemeClr val="tx1"/>
                </a:solidFill>
                <a:effectLst/>
                <a:latin typeface="DM Sans" pitchFamily="2" charset="0"/>
              </a:rPr>
              <a:t>sukurtas</a:t>
            </a:r>
            <a:r>
              <a:rPr kumimoji="0" lang="en-US" altLang="en-US" sz="2400" b="0" i="0" u="none" strike="noStrike" cap="none" normalizeH="0" baseline="0" dirty="0">
                <a:ln>
                  <a:noFill/>
                </a:ln>
                <a:solidFill>
                  <a:schemeClr val="tx1"/>
                </a:solidFill>
                <a:effectLst/>
                <a:latin typeface="DM Sans" pitchFamily="2" charset="0"/>
              </a:rPr>
              <a:t> </a:t>
            </a:r>
            <a:r>
              <a:rPr kumimoji="0" lang="en-US" altLang="en-US" sz="2400" b="0" i="0" u="none" strike="noStrike" cap="none" normalizeH="0" baseline="0" dirty="0" err="1">
                <a:ln>
                  <a:noFill/>
                </a:ln>
                <a:solidFill>
                  <a:schemeClr val="tx1"/>
                </a:solidFill>
                <a:effectLst/>
                <a:latin typeface="DM Sans" pitchFamily="2" charset="0"/>
              </a:rPr>
              <a:t>bendro</a:t>
            </a:r>
            <a:r>
              <a:rPr kumimoji="0" lang="en-US" altLang="en-US" sz="2400" b="0" i="0" u="none" strike="noStrike" cap="none" normalizeH="0" baseline="0" dirty="0">
                <a:ln>
                  <a:noFill/>
                </a:ln>
                <a:solidFill>
                  <a:schemeClr val="tx1"/>
                </a:solidFill>
                <a:effectLst/>
                <a:latin typeface="DM Sans" pitchFamily="2" charset="0"/>
              </a:rPr>
              <a:t> </a:t>
            </a:r>
            <a:r>
              <a:rPr kumimoji="0" lang="en-US" altLang="en-US" sz="2400" b="0" i="0" u="none" strike="noStrike" cap="none" normalizeH="0" baseline="0" dirty="0" err="1">
                <a:ln>
                  <a:noFill/>
                </a:ln>
                <a:solidFill>
                  <a:schemeClr val="tx1"/>
                </a:solidFill>
                <a:effectLst/>
                <a:latin typeface="DM Sans" pitchFamily="2" charset="0"/>
              </a:rPr>
              <a:t>įmonių</a:t>
            </a:r>
            <a:r>
              <a:rPr kumimoji="0" lang="en-US" altLang="en-US" sz="2400" b="0" i="0" u="none" strike="noStrike" cap="none" normalizeH="0" baseline="0" dirty="0">
                <a:ln>
                  <a:noFill/>
                </a:ln>
                <a:solidFill>
                  <a:schemeClr val="tx1"/>
                </a:solidFill>
                <a:effectLst/>
                <a:latin typeface="DM Sans" pitchFamily="2" charset="0"/>
              </a:rPr>
              <a:t> </a:t>
            </a:r>
            <a:r>
              <a:rPr kumimoji="0" lang="en-US" altLang="en-US" sz="2400" b="0" i="0" u="none" strike="noStrike" cap="none" normalizeH="0" baseline="0" dirty="0" err="1">
                <a:ln>
                  <a:noFill/>
                </a:ln>
                <a:solidFill>
                  <a:schemeClr val="tx1"/>
                </a:solidFill>
                <a:effectLst/>
                <a:latin typeface="DM Sans" pitchFamily="2" charset="0"/>
              </a:rPr>
              <a:t>konsorciumo</a:t>
            </a:r>
            <a:r>
              <a:rPr kumimoji="0" lang="en-US" altLang="en-US" sz="2400" b="0" i="0" u="none" strike="noStrike" cap="none" normalizeH="0" baseline="0" dirty="0">
                <a:ln>
                  <a:noFill/>
                </a:ln>
                <a:solidFill>
                  <a:schemeClr val="tx1"/>
                </a:solidFill>
                <a:effectLst/>
                <a:latin typeface="DM Sans" pitchFamily="2" charset="0"/>
              </a:rPr>
              <a:t> (Sony, Panasonic, Philips </a:t>
            </a:r>
            <a:r>
              <a:rPr kumimoji="0" lang="en-US" altLang="en-US" sz="2400" b="0" i="0" u="none" strike="noStrike" cap="none" normalizeH="0" baseline="0" dirty="0" err="1">
                <a:ln>
                  <a:noFill/>
                </a:ln>
                <a:solidFill>
                  <a:schemeClr val="tx1"/>
                </a:solidFill>
                <a:effectLst/>
                <a:latin typeface="DM Sans" pitchFamily="2" charset="0"/>
              </a:rPr>
              <a:t>ir</a:t>
            </a:r>
            <a:r>
              <a:rPr kumimoji="0" lang="en-US" altLang="en-US" sz="2400" b="0" i="0" u="none" strike="noStrike" cap="none" normalizeH="0" baseline="0" dirty="0">
                <a:ln>
                  <a:noFill/>
                </a:ln>
                <a:solidFill>
                  <a:schemeClr val="tx1"/>
                </a:solidFill>
                <a:effectLst/>
                <a:latin typeface="DM Sans" pitchFamily="2" charset="0"/>
              </a:rPr>
              <a:t> kt.)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DM Sans" pitchFamily="2" charset="0"/>
              </a:rPr>
              <a:t>VGA</a:t>
            </a:r>
            <a:r>
              <a:rPr kumimoji="0" lang="en-US" altLang="en-US" sz="2400" b="0" i="0" u="none" strike="noStrike" cap="none" normalizeH="0" baseline="0" dirty="0">
                <a:ln>
                  <a:noFill/>
                </a:ln>
                <a:solidFill>
                  <a:schemeClr val="tx1"/>
                </a:solidFill>
                <a:effectLst/>
                <a:latin typeface="DM Sans" pitchFamily="2" charset="0"/>
              </a:rPr>
              <a:t> – 1987 m., IBM</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DM Sans" pitchFamily="2" charset="0"/>
              </a:rPr>
              <a:t>DVI</a:t>
            </a:r>
            <a:r>
              <a:rPr kumimoji="0" lang="en-US" altLang="en-US" sz="2400" b="0" i="0" u="none" strike="noStrike" cap="none" normalizeH="0" baseline="0" dirty="0">
                <a:ln>
                  <a:noFill/>
                </a:ln>
                <a:solidFill>
                  <a:schemeClr val="tx1"/>
                </a:solidFill>
                <a:effectLst/>
                <a:latin typeface="DM Sans" pitchFamily="2" charset="0"/>
              </a:rPr>
              <a:t> – 1999 m., DDWG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DM Sans" pitchFamily="2" charset="0"/>
              </a:rPr>
              <a:t>DisplayPort</a:t>
            </a:r>
            <a:r>
              <a:rPr kumimoji="0" lang="en-US" altLang="en-US" sz="2400" b="0" i="0" u="none" strike="noStrike" cap="none" normalizeH="0" baseline="0" dirty="0">
                <a:ln>
                  <a:noFill/>
                </a:ln>
                <a:solidFill>
                  <a:schemeClr val="tx1"/>
                </a:solidFill>
                <a:effectLst/>
                <a:latin typeface="DM Sans" pitchFamily="2" charset="0"/>
              </a:rPr>
              <a:t> – 2006 m., VESA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PlaceHolder 1"/>
          <p:cNvSpPr>
            <a:spLocks noGrp="1"/>
          </p:cNvSpPr>
          <p:nvPr>
            <p:ph type="title" idx="4294967295"/>
          </p:nvPr>
        </p:nvSpPr>
        <p:spPr>
          <a:xfrm>
            <a:off x="952500" y="447675"/>
            <a:ext cx="8191500" cy="695325"/>
          </a:xfrm>
          <a:prstGeom prst="rect">
            <a:avLst/>
          </a:prstGeom>
          <a:noFill/>
          <a:ln w="0">
            <a:noFill/>
          </a:ln>
        </p:spPr>
        <p:txBody>
          <a:bodyPr lIns="91440" tIns="91440" rIns="91440" bIns="91440" anchor="t">
            <a:normAutofit/>
          </a:bodyPr>
          <a:lstStyle/>
          <a:p>
            <a:pPr indent="0">
              <a:lnSpc>
                <a:spcPct val="100000"/>
              </a:lnSpc>
              <a:buNone/>
              <a:tabLst>
                <a:tab pos="0" algn="l"/>
              </a:tabLst>
            </a:pPr>
            <a:r>
              <a:rPr lang="en-US" sz="3200" dirty="0" err="1">
                <a:latin typeface="Inter"/>
              </a:rPr>
              <a:t>Dabartinis</a:t>
            </a:r>
            <a:r>
              <a:rPr lang="en-US" sz="3200" dirty="0">
                <a:latin typeface="Inter"/>
              </a:rPr>
              <a:t> </a:t>
            </a:r>
            <a:r>
              <a:rPr lang="en-US" sz="3200" dirty="0" err="1">
                <a:latin typeface="Inter"/>
              </a:rPr>
              <a:t>naudojimas</a:t>
            </a:r>
            <a:r>
              <a:rPr lang="en-US" sz="3200" dirty="0">
                <a:latin typeface="Inter"/>
              </a:rPr>
              <a:t> </a:t>
            </a:r>
            <a:r>
              <a:rPr lang="en-US" sz="3200" dirty="0" err="1">
                <a:latin typeface="Inter"/>
              </a:rPr>
              <a:t>ir</a:t>
            </a:r>
            <a:r>
              <a:rPr lang="en-US" sz="3200" dirty="0">
                <a:latin typeface="Inter"/>
              </a:rPr>
              <a:t> </a:t>
            </a:r>
            <a:r>
              <a:rPr lang="en-US" sz="3200" dirty="0" err="1">
                <a:latin typeface="Inter"/>
              </a:rPr>
              <a:t>ateitis</a:t>
            </a:r>
            <a:endParaRPr lang="fr-FR" sz="6000" b="0" strike="noStrike" spc="-1" dirty="0">
              <a:solidFill>
                <a:schemeClr val="dk1"/>
              </a:solidFill>
              <a:latin typeface="Inter"/>
            </a:endParaRPr>
          </a:p>
        </p:txBody>
      </p:sp>
      <p:sp>
        <p:nvSpPr>
          <p:cNvPr id="2" name="Subtitle 1">
            <a:extLst>
              <a:ext uri="{FF2B5EF4-FFF2-40B4-BE49-F238E27FC236}">
                <a16:creationId xmlns:a16="http://schemas.microsoft.com/office/drawing/2014/main" id="{E867BA45-4F5F-6610-D893-9A6DBCAE4F2C}"/>
              </a:ext>
            </a:extLst>
          </p:cNvPr>
          <p:cNvSpPr>
            <a:spLocks noGrp="1" noChangeArrowheads="1"/>
          </p:cNvSpPr>
          <p:nvPr>
            <p:ph type="subTitle" idx="4294967295"/>
          </p:nvPr>
        </p:nvSpPr>
        <p:spPr bwMode="auto">
          <a:xfrm>
            <a:off x="3581400" y="2514600"/>
            <a:ext cx="5562600" cy="206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Arial" panose="020B0604020202020204" pitchFamily="34" charset="0"/>
              </a:rPr>
              <a:t>HDMI</a:t>
            </a:r>
            <a:r>
              <a:rPr kumimoji="0" lang="en-US" altLang="en-US" sz="1600" b="0" i="0" u="none" strike="noStrike" cap="none" normalizeH="0" baseline="0" dirty="0">
                <a:ln>
                  <a:noFill/>
                </a:ln>
                <a:solidFill>
                  <a:schemeClr val="tx1"/>
                </a:solidFill>
                <a:effectLst/>
                <a:latin typeface="Arial" panose="020B0604020202020204" pitchFamily="34" charset="0"/>
              </a:rPr>
              <a:t> – </a:t>
            </a:r>
            <a:r>
              <a:rPr kumimoji="0" lang="en-US" altLang="en-US" sz="1600" b="0" i="0" u="none" strike="noStrike" cap="none" normalizeH="0" baseline="0" dirty="0" err="1">
                <a:ln>
                  <a:noFill/>
                </a:ln>
                <a:solidFill>
                  <a:schemeClr val="tx1"/>
                </a:solidFill>
                <a:effectLst/>
                <a:latin typeface="Arial" panose="020B0604020202020204" pitchFamily="34" charset="0"/>
              </a:rPr>
              <a:t>dominuojanti</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sąsaja</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buitiniuose</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įrenginiuose</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ir</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konsolėse</a:t>
            </a: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Arial" panose="020B0604020202020204" pitchFamily="34" charset="0"/>
              </a:rPr>
              <a:t>DisplayPort</a:t>
            </a:r>
            <a:r>
              <a:rPr kumimoji="0" lang="en-US" altLang="en-US" sz="1600" b="0" i="0" u="none" strike="noStrike" cap="none" normalizeH="0" baseline="0" dirty="0">
                <a:ln>
                  <a:noFill/>
                </a:ln>
                <a:solidFill>
                  <a:schemeClr val="tx1"/>
                </a:solidFill>
                <a:effectLst/>
                <a:latin typeface="Arial" panose="020B0604020202020204" pitchFamily="34" charset="0"/>
              </a:rPr>
              <a:t> – </a:t>
            </a:r>
            <a:r>
              <a:rPr kumimoji="0" lang="en-US" altLang="en-US" sz="1600" b="0" i="0" u="none" strike="noStrike" cap="none" normalizeH="0" baseline="0" dirty="0" err="1">
                <a:ln>
                  <a:noFill/>
                </a:ln>
                <a:solidFill>
                  <a:schemeClr val="tx1"/>
                </a:solidFill>
                <a:effectLst/>
                <a:latin typeface="Arial" panose="020B0604020202020204" pitchFamily="34" charset="0"/>
              </a:rPr>
              <a:t>pagrindinė</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sąsaja</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profesionalams</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ir</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žaidėjams</a:t>
            </a: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Arial" panose="020B0604020202020204" pitchFamily="34" charset="0"/>
              </a:rPr>
              <a:t>DVI</a:t>
            </a:r>
            <a:r>
              <a:rPr kumimoji="0" lang="en-US" altLang="en-US" sz="1600" b="0" i="0" u="none" strike="noStrike" cap="none" normalizeH="0" baseline="0" dirty="0">
                <a:ln>
                  <a:noFill/>
                </a:ln>
                <a:solidFill>
                  <a:schemeClr val="tx1"/>
                </a:solidFill>
                <a:effectLst/>
                <a:latin typeface="Arial" panose="020B0604020202020204" pitchFamily="34" charset="0"/>
              </a:rPr>
              <a:t> – </a:t>
            </a:r>
            <a:r>
              <a:rPr kumimoji="0" lang="en-US" altLang="en-US" sz="1600" b="0" i="0" u="none" strike="noStrike" cap="none" normalizeH="0" baseline="0" dirty="0" err="1">
                <a:ln>
                  <a:noFill/>
                </a:ln>
                <a:solidFill>
                  <a:schemeClr val="tx1"/>
                </a:solidFill>
                <a:effectLst/>
                <a:latin typeface="Arial" panose="020B0604020202020204" pitchFamily="34" charset="0"/>
              </a:rPr>
              <a:t>dar</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naudojama</a:t>
            </a:r>
            <a:r>
              <a:rPr kumimoji="0" lang="en-US" altLang="en-US" sz="1600" b="0" i="0" u="none" strike="noStrike" cap="none" normalizeH="0" baseline="0" dirty="0">
                <a:ln>
                  <a:noFill/>
                </a:ln>
                <a:solidFill>
                  <a:schemeClr val="tx1"/>
                </a:solidFill>
                <a:effectLst/>
                <a:latin typeface="Arial" panose="020B0604020202020204" pitchFamily="34" charset="0"/>
              </a:rPr>
              <a:t> kai </a:t>
            </a:r>
            <a:r>
              <a:rPr kumimoji="0" lang="en-US" altLang="en-US" sz="1600" b="0" i="0" u="none" strike="noStrike" cap="none" normalizeH="0" baseline="0" dirty="0" err="1">
                <a:ln>
                  <a:noFill/>
                </a:ln>
                <a:solidFill>
                  <a:schemeClr val="tx1"/>
                </a:solidFill>
                <a:effectLst/>
                <a:latin typeface="Arial" panose="020B0604020202020204" pitchFamily="34" charset="0"/>
              </a:rPr>
              <a:t>kuriose</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darbo</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vietose</a:t>
            </a:r>
            <a:r>
              <a:rPr kumimoji="0" lang="en-US" altLang="en-US" sz="1600" b="0" i="0" u="none" strike="noStrike" cap="none" normalizeH="0" baseline="0" dirty="0">
                <a:ln>
                  <a:noFill/>
                </a:ln>
                <a:solidFill>
                  <a:schemeClr val="tx1"/>
                </a:solidFill>
                <a:effectLst/>
                <a:latin typeface="Arial" panose="020B0604020202020204" pitchFamily="34" charset="0"/>
              </a:rPr>
              <a:t>, bet </a:t>
            </a:r>
            <a:r>
              <a:rPr kumimoji="0" lang="en-US" altLang="en-US" sz="1600" b="0" i="0" u="none" strike="noStrike" cap="none" normalizeH="0" baseline="0" dirty="0" err="1">
                <a:ln>
                  <a:noFill/>
                </a:ln>
                <a:solidFill>
                  <a:schemeClr val="tx1"/>
                </a:solidFill>
                <a:effectLst/>
                <a:latin typeface="Arial" panose="020B0604020202020204" pitchFamily="34" charset="0"/>
              </a:rPr>
              <a:t>sparčiai</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nyksta</a:t>
            </a: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Arial" panose="020B0604020202020204" pitchFamily="34" charset="0"/>
              </a:rPr>
              <a:t>VGA</a:t>
            </a:r>
            <a:r>
              <a:rPr kumimoji="0" lang="en-US" altLang="en-US" sz="1600" b="0" i="0" u="none" strike="noStrike" cap="none" normalizeH="0" baseline="0" dirty="0">
                <a:ln>
                  <a:noFill/>
                </a:ln>
                <a:solidFill>
                  <a:schemeClr val="tx1"/>
                </a:solidFill>
                <a:effectLst/>
                <a:latin typeface="Arial" panose="020B0604020202020204" pitchFamily="34" charset="0"/>
              </a:rPr>
              <a:t> – </a:t>
            </a:r>
            <a:r>
              <a:rPr kumimoji="0" lang="en-US" altLang="en-US" sz="1600" b="0" i="0" u="none" strike="noStrike" cap="none" normalizeH="0" baseline="0" dirty="0" err="1">
                <a:ln>
                  <a:noFill/>
                </a:ln>
                <a:solidFill>
                  <a:schemeClr val="tx1"/>
                </a:solidFill>
                <a:effectLst/>
                <a:latin typeface="Arial" panose="020B0604020202020204" pitchFamily="34" charset="0"/>
              </a:rPr>
              <a:t>praktiškai</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nenaudojama</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palaikoma</a:t>
            </a:r>
            <a:r>
              <a:rPr kumimoji="0" lang="en-US" altLang="en-US" sz="1600" b="0" i="0" u="none" strike="noStrike" cap="none" normalizeH="0" baseline="0" dirty="0">
                <a:ln>
                  <a:noFill/>
                </a:ln>
                <a:solidFill>
                  <a:schemeClr val="tx1"/>
                </a:solidFill>
                <a:effectLst/>
                <a:latin typeface="Arial" panose="020B0604020202020204" pitchFamily="34" charset="0"/>
              </a:rPr>
              <a:t> tik </a:t>
            </a:r>
            <a:r>
              <a:rPr kumimoji="0" lang="en-US" altLang="en-US" sz="1600" b="0" i="0" u="none" strike="noStrike" cap="none" normalizeH="0" baseline="0" dirty="0" err="1">
                <a:ln>
                  <a:noFill/>
                </a:ln>
                <a:solidFill>
                  <a:schemeClr val="tx1"/>
                </a:solidFill>
                <a:effectLst/>
                <a:latin typeface="Arial" panose="020B0604020202020204" pitchFamily="34" charset="0"/>
              </a:rPr>
              <a:t>senuose</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įrenginiuose</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pic>
        <p:nvPicPr>
          <p:cNvPr id="6147" name="Picture 3" descr="How to Change the World for the Better or Our Utopian Future with  Blockchain | by Igor Izraylevych | Predict | Medium">
            <a:extLst>
              <a:ext uri="{FF2B5EF4-FFF2-40B4-BE49-F238E27FC236}">
                <a16:creationId xmlns:a16="http://schemas.microsoft.com/office/drawing/2014/main" id="{D16A5973-38A4-703F-93B9-B105B0800EF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9149" y="2515354"/>
            <a:ext cx="2858052" cy="16076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ow To Go About Selling And Recycling Old PVC Cables - Danny Scrap Metal">
            <a:extLst>
              <a:ext uri="{FF2B5EF4-FFF2-40B4-BE49-F238E27FC236}">
                <a16:creationId xmlns:a16="http://schemas.microsoft.com/office/drawing/2014/main" id="{B315D396-5E8E-E12A-9EA3-F1D117736F32}"/>
              </a:ext>
            </a:extLst>
          </p:cNvPr>
          <p:cNvPicPr>
            <a:picLocks noChangeAspect="1" noChangeArrowheads="1"/>
          </p:cNvPicPr>
          <p:nvPr/>
        </p:nvPicPr>
        <p:blipFill>
          <a:blip r:embed="rId2" cstate="print">
            <a:alphaModFix amt="12000"/>
            <a:extLst>
              <a:ext uri="{28A0092B-C50C-407E-A947-70E740481C1C}">
                <a14:useLocalDpi xmlns:a14="http://schemas.microsoft.com/office/drawing/2010/main" val="0"/>
              </a:ext>
            </a:extLst>
          </a:blip>
          <a:srcRect/>
          <a:stretch>
            <a:fillRect/>
          </a:stretch>
        </p:blipFill>
        <p:spPr bwMode="auto">
          <a:xfrm rot="16200000">
            <a:off x="-2118244" y="2118246"/>
            <a:ext cx="6547404" cy="2310915"/>
          </a:xfrm>
          <a:prstGeom prst="rect">
            <a:avLst/>
          </a:prstGeom>
          <a:noFill/>
          <a:extLst>
            <a:ext uri="{909E8E84-426E-40DD-AFC4-6F175D3DCCD1}">
              <a14:hiddenFill xmlns:a14="http://schemas.microsoft.com/office/drawing/2010/main">
                <a:solidFill>
                  <a:srgbClr val="FFFFFF"/>
                </a:solidFill>
              </a14:hiddenFill>
            </a:ext>
          </a:extLst>
        </p:spPr>
      </p:pic>
      <p:sp>
        <p:nvSpPr>
          <p:cNvPr id="99" name="PlaceHolder 1"/>
          <p:cNvSpPr>
            <a:spLocks noGrp="1"/>
          </p:cNvSpPr>
          <p:nvPr>
            <p:ph type="title" idx="4294967295"/>
          </p:nvPr>
        </p:nvSpPr>
        <p:spPr>
          <a:xfrm>
            <a:off x="952500" y="447675"/>
            <a:ext cx="8191500" cy="695325"/>
          </a:xfrm>
          <a:prstGeom prst="rect">
            <a:avLst/>
          </a:prstGeom>
          <a:noFill/>
          <a:ln w="0">
            <a:noFill/>
          </a:ln>
        </p:spPr>
        <p:txBody>
          <a:bodyPr lIns="91440" tIns="91440" rIns="91440" bIns="91440" anchor="t">
            <a:normAutofit/>
          </a:bodyPr>
          <a:lstStyle/>
          <a:p>
            <a:pPr indent="0">
              <a:lnSpc>
                <a:spcPct val="100000"/>
              </a:lnSpc>
              <a:buNone/>
              <a:tabLst>
                <a:tab pos="0" algn="l"/>
              </a:tabLst>
            </a:pPr>
            <a:r>
              <a:rPr lang="en" sz="2600" b="0" strike="noStrike" spc="-1">
                <a:solidFill>
                  <a:schemeClr val="dk1"/>
                </a:solidFill>
                <a:latin typeface="Inter"/>
                <a:ea typeface="Inter"/>
              </a:rPr>
              <a:t>Išvados</a:t>
            </a:r>
            <a:endParaRPr lang="fr-FR" sz="2600" b="0" strike="noStrike" spc="-1">
              <a:solidFill>
                <a:schemeClr val="dk1"/>
              </a:solidFill>
              <a:latin typeface="Arial"/>
            </a:endParaRPr>
          </a:p>
        </p:txBody>
      </p:sp>
      <p:sp>
        <p:nvSpPr>
          <p:cNvPr id="3" name="Subtitle 2">
            <a:extLst>
              <a:ext uri="{FF2B5EF4-FFF2-40B4-BE49-F238E27FC236}">
                <a16:creationId xmlns:a16="http://schemas.microsoft.com/office/drawing/2014/main" id="{E4F277F9-1D1F-62F6-79A7-CCE5D2EECC74}"/>
              </a:ext>
            </a:extLst>
          </p:cNvPr>
          <p:cNvSpPr>
            <a:spLocks noGrp="1" noChangeArrowheads="1"/>
          </p:cNvSpPr>
          <p:nvPr>
            <p:ph type="subTitle" idx="4294967295"/>
          </p:nvPr>
        </p:nvSpPr>
        <p:spPr bwMode="auto">
          <a:xfrm>
            <a:off x="3575050" y="2387600"/>
            <a:ext cx="5568950" cy="230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HDMI, DisplayPort, DVI ir VGA atlieka skirtingas funkcijas.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a:ln>
                  <a:noFill/>
                </a:ln>
                <a:solidFill>
                  <a:schemeClr val="tx1"/>
                </a:solidFill>
                <a:effectLst/>
                <a:latin typeface="Arial" panose="020B0604020202020204" pitchFamily="34" charset="0"/>
              </a:rPr>
              <a:t>HDMI</a:t>
            </a:r>
            <a:r>
              <a:rPr kumimoji="0" lang="en-US" altLang="en-US" sz="1800" b="0" i="0" u="none" strike="noStrike" cap="none" normalizeH="0" baseline="0">
                <a:ln>
                  <a:noFill/>
                </a:ln>
                <a:solidFill>
                  <a:schemeClr val="tx1"/>
                </a:solidFill>
                <a:effectLst/>
                <a:latin typeface="Arial" panose="020B0604020202020204" pitchFamily="34" charset="0"/>
              </a:rPr>
              <a:t> yra universaliausia ir tinkama tiek vaizdui, tiek garsui.</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a:ln>
                  <a:noFill/>
                </a:ln>
                <a:solidFill>
                  <a:schemeClr val="tx1"/>
                </a:solidFill>
                <a:effectLst/>
                <a:latin typeface="Arial" panose="020B0604020202020204" pitchFamily="34" charset="0"/>
              </a:rPr>
              <a:t>DisplayPort</a:t>
            </a:r>
            <a:r>
              <a:rPr kumimoji="0" lang="en-US" altLang="en-US" sz="1800" b="0" i="0" u="none" strike="noStrike" cap="none" normalizeH="0" baseline="0">
                <a:ln>
                  <a:noFill/>
                </a:ln>
                <a:solidFill>
                  <a:schemeClr val="tx1"/>
                </a:solidFill>
                <a:effectLst/>
                <a:latin typeface="Arial" panose="020B0604020202020204" pitchFamily="34" charset="0"/>
              </a:rPr>
              <a:t> – aukštos kokybės vaizdui, profesionalams ir žaidėjams.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a:ln>
                  <a:noFill/>
                </a:ln>
                <a:solidFill>
                  <a:schemeClr val="tx1"/>
                </a:solidFill>
                <a:effectLst/>
                <a:latin typeface="Arial" panose="020B0604020202020204" pitchFamily="34" charset="0"/>
              </a:rPr>
              <a:t>DVI</a:t>
            </a:r>
            <a:r>
              <a:rPr kumimoji="0" lang="en-US" altLang="en-US" sz="1800" b="0" i="0" u="none" strike="noStrike" cap="none" normalizeH="0" baseline="0">
                <a:ln>
                  <a:noFill/>
                </a:ln>
                <a:solidFill>
                  <a:schemeClr val="tx1"/>
                </a:solidFill>
                <a:effectLst/>
                <a:latin typeface="Arial" panose="020B0604020202020204" pitchFamily="34" charset="0"/>
              </a:rPr>
              <a:t> ir </a:t>
            </a:r>
            <a:r>
              <a:rPr kumimoji="0" lang="en-US" altLang="en-US" sz="1800" b="1" i="0" u="none" strike="noStrike" cap="none" normalizeH="0" baseline="0">
                <a:ln>
                  <a:noFill/>
                </a:ln>
                <a:solidFill>
                  <a:schemeClr val="tx1"/>
                </a:solidFill>
                <a:effectLst/>
                <a:latin typeface="Arial" panose="020B0604020202020204" pitchFamily="34" charset="0"/>
              </a:rPr>
              <a:t>VGA</a:t>
            </a:r>
            <a:r>
              <a:rPr kumimoji="0" lang="en-US" altLang="en-US" sz="1800" b="0" i="0" u="none" strike="noStrike" cap="none" normalizeH="0" baseline="0">
                <a:ln>
                  <a:noFill/>
                </a:ln>
                <a:solidFill>
                  <a:schemeClr val="tx1"/>
                </a:solidFill>
                <a:effectLst/>
                <a:latin typeface="Arial" panose="020B0604020202020204" pitchFamily="34" charset="0"/>
              </a:rPr>
              <a:t> laikomi senesniais ir palaipsniui pasitraukia iš rinkos.</a:t>
            </a:r>
          </a:p>
        </p:txBody>
      </p:sp>
    </p:spTree>
  </p:cSld>
  <p:clrMapOvr>
    <a:masterClrMapping/>
  </p:clrMapOvr>
</p:sld>
</file>

<file path=ppt/theme/theme1.xml><?xml version="1.0" encoding="utf-8"?>
<a:theme xmlns:a="http://schemas.openxmlformats.org/drawingml/2006/main" name="Briaunota">
  <a:themeElements>
    <a:clrScheme name="Briauno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Briauno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riauno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64</TotalTime>
  <Words>503</Words>
  <Application>Microsoft Office PowerPoint</Application>
  <PresentationFormat>Demonstracija ekrane (16:9)</PresentationFormat>
  <Paragraphs>53</Paragraphs>
  <Slides>15</Slides>
  <Notes>1</Notes>
  <HiddenSlides>0</HiddenSlides>
  <MMClips>0</MMClips>
  <ScaleCrop>false</ScaleCrop>
  <HeadingPairs>
    <vt:vector size="6" baseType="variant">
      <vt:variant>
        <vt:lpstr>Naudojami šriftai</vt:lpstr>
      </vt:variant>
      <vt:variant>
        <vt:i4>7</vt:i4>
      </vt:variant>
      <vt:variant>
        <vt:lpstr>Tema</vt:lpstr>
      </vt:variant>
      <vt:variant>
        <vt:i4>1</vt:i4>
      </vt:variant>
      <vt:variant>
        <vt:lpstr>Skaidrių pavadinimai</vt:lpstr>
      </vt:variant>
      <vt:variant>
        <vt:i4>15</vt:i4>
      </vt:variant>
    </vt:vector>
  </HeadingPairs>
  <TitlesOfParts>
    <vt:vector size="23" baseType="lpstr">
      <vt:lpstr>Aptos</vt:lpstr>
      <vt:lpstr>Arial</vt:lpstr>
      <vt:lpstr>DM Sans</vt:lpstr>
      <vt:lpstr>Inter</vt:lpstr>
      <vt:lpstr>OpenSymbol</vt:lpstr>
      <vt:lpstr>Trebuchet MS</vt:lpstr>
      <vt:lpstr>Wingdings 3</vt:lpstr>
      <vt:lpstr>Briaunota</vt:lpstr>
      <vt:lpstr>Kabelių Palyginimas</vt:lpstr>
      <vt:lpstr>Įžanga</vt:lpstr>
      <vt:lpstr>Kabelių tipai</vt:lpstr>
      <vt:lpstr>HDMI apžvalga</vt:lpstr>
      <vt:lpstr>VGA apžvalga</vt:lpstr>
      <vt:lpstr>DVI apžvalga</vt:lpstr>
      <vt:lpstr>DisplayPort apžvalga</vt:lpstr>
      <vt:lpstr>Techninės specifikacijos</vt:lpstr>
      <vt:lpstr>HDMI PinOut</vt:lpstr>
      <vt:lpstr>DisplayPort PinOut</vt:lpstr>
      <vt:lpstr>VGA PinOut</vt:lpstr>
      <vt:lpstr>DVI PinOut</vt:lpstr>
      <vt:lpstr>Sukūrimo metai ir išradėjai</vt:lpstr>
      <vt:lpstr>Dabartinis naudojimas ir ateitis</vt:lpstr>
      <vt:lpstr>Išvados</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Kabelių Palyginimas</dc:title>
  <cp:lastModifiedBy>amministratore</cp:lastModifiedBy>
  <cp:revision>4</cp:revision>
  <dcterms:modified xsi:type="dcterms:W3CDTF">2025-06-19T16:34:22Z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2025-06-01T19:20:44Z</dcterms:created>
  <dc:creator>Unknown Creator</dc:creator>
  <dc:description/>
  <dc:language>en-US</dc:language>
  <cp:lastModifiedBy>Unknown Creator</cp:lastModifiedBy>
  <dcterms:modified xsi:type="dcterms:W3CDTF">2025-06-01T19:20:44Z</dcterms:modified>
  <cp:revision>0</cp:revision>
  <dc:subject/>
  <dc:title>Untitled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es">
    <vt:r8>12</vt:r8>
  </property>
</Properties>
</file>